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8" r:id="rId3"/>
    <p:sldId id="261" r:id="rId4"/>
    <p:sldId id="274" r:id="rId5"/>
    <p:sldId id="275" r:id="rId6"/>
    <p:sldId id="280" r:id="rId7"/>
    <p:sldId id="276" r:id="rId8"/>
    <p:sldId id="277" r:id="rId9"/>
    <p:sldId id="278" r:id="rId10"/>
    <p:sldId id="279"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73" r:id="rId29"/>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0FF"/>
    <a:srgbClr val="FFFF00"/>
    <a:srgbClr val="FF9300"/>
    <a:srgbClr val="F6A6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8889"/>
  </p:normalViewPr>
  <p:slideViewPr>
    <p:cSldViewPr snapToGrid="0">
      <p:cViewPr>
        <p:scale>
          <a:sx n="112" d="100"/>
          <a:sy n="112" d="100"/>
        </p:scale>
        <p:origin x="48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DE1E1-2662-FE4D-AC2E-DF0435A317E2}" type="datetimeFigureOut">
              <a:rPr lang="en-KR" smtClean="0"/>
              <a:t>11/25/24</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A1F8E-5724-1B47-9DAC-4D8F27729BE1}" type="slidenum">
              <a:rPr lang="en-KR" smtClean="0"/>
              <a:t>‹#›</a:t>
            </a:fld>
            <a:endParaRPr lang="en-KR"/>
          </a:p>
        </p:txBody>
      </p:sp>
    </p:spTree>
    <p:extLst>
      <p:ext uri="{BB962C8B-B14F-4D97-AF65-F5344CB8AC3E}">
        <p14:creationId xmlns:p14="http://schemas.microsoft.com/office/powerpoint/2010/main" val="3281195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a:t>
            </a:fld>
            <a:endParaRPr lang="en-KR"/>
          </a:p>
        </p:txBody>
      </p:sp>
    </p:spTree>
    <p:extLst>
      <p:ext uri="{BB962C8B-B14F-4D97-AF65-F5344CB8AC3E}">
        <p14:creationId xmlns:p14="http://schemas.microsoft.com/office/powerpoint/2010/main" val="132803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10</a:t>
            </a:fld>
            <a:endParaRPr lang="en-KR"/>
          </a:p>
        </p:txBody>
      </p:sp>
    </p:spTree>
    <p:extLst>
      <p:ext uri="{BB962C8B-B14F-4D97-AF65-F5344CB8AC3E}">
        <p14:creationId xmlns:p14="http://schemas.microsoft.com/office/powerpoint/2010/main" val="3804978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11</a:t>
            </a:fld>
            <a:endParaRPr lang="en-KR"/>
          </a:p>
        </p:txBody>
      </p:sp>
    </p:spTree>
    <p:extLst>
      <p:ext uri="{BB962C8B-B14F-4D97-AF65-F5344CB8AC3E}">
        <p14:creationId xmlns:p14="http://schemas.microsoft.com/office/powerpoint/2010/main" val="9593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12</a:t>
            </a:fld>
            <a:endParaRPr lang="en-KR"/>
          </a:p>
        </p:txBody>
      </p:sp>
    </p:spTree>
    <p:extLst>
      <p:ext uri="{BB962C8B-B14F-4D97-AF65-F5344CB8AC3E}">
        <p14:creationId xmlns:p14="http://schemas.microsoft.com/office/powerpoint/2010/main" val="1566484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13</a:t>
            </a:fld>
            <a:endParaRPr lang="en-KR"/>
          </a:p>
        </p:txBody>
      </p:sp>
    </p:spTree>
    <p:extLst>
      <p:ext uri="{BB962C8B-B14F-4D97-AF65-F5344CB8AC3E}">
        <p14:creationId xmlns:p14="http://schemas.microsoft.com/office/powerpoint/2010/main" val="34704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14</a:t>
            </a:fld>
            <a:endParaRPr lang="en-KR"/>
          </a:p>
        </p:txBody>
      </p:sp>
    </p:spTree>
    <p:extLst>
      <p:ext uri="{BB962C8B-B14F-4D97-AF65-F5344CB8AC3E}">
        <p14:creationId xmlns:p14="http://schemas.microsoft.com/office/powerpoint/2010/main" val="793370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15</a:t>
            </a:fld>
            <a:endParaRPr lang="en-KR"/>
          </a:p>
        </p:txBody>
      </p:sp>
    </p:spTree>
    <p:extLst>
      <p:ext uri="{BB962C8B-B14F-4D97-AF65-F5344CB8AC3E}">
        <p14:creationId xmlns:p14="http://schemas.microsoft.com/office/powerpoint/2010/main" val="2773309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16</a:t>
            </a:fld>
            <a:endParaRPr lang="en-KR"/>
          </a:p>
        </p:txBody>
      </p:sp>
    </p:spTree>
    <p:extLst>
      <p:ext uri="{BB962C8B-B14F-4D97-AF65-F5344CB8AC3E}">
        <p14:creationId xmlns:p14="http://schemas.microsoft.com/office/powerpoint/2010/main" val="783365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17</a:t>
            </a:fld>
            <a:endParaRPr lang="en-KR"/>
          </a:p>
        </p:txBody>
      </p:sp>
    </p:spTree>
    <p:extLst>
      <p:ext uri="{BB962C8B-B14F-4D97-AF65-F5344CB8AC3E}">
        <p14:creationId xmlns:p14="http://schemas.microsoft.com/office/powerpoint/2010/main" val="152181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18</a:t>
            </a:fld>
            <a:endParaRPr lang="en-KR"/>
          </a:p>
        </p:txBody>
      </p:sp>
    </p:spTree>
    <p:extLst>
      <p:ext uri="{BB962C8B-B14F-4D97-AF65-F5344CB8AC3E}">
        <p14:creationId xmlns:p14="http://schemas.microsoft.com/office/powerpoint/2010/main" val="2586256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19</a:t>
            </a:fld>
            <a:endParaRPr lang="en-KR"/>
          </a:p>
        </p:txBody>
      </p:sp>
    </p:spTree>
    <p:extLst>
      <p:ext uri="{BB962C8B-B14F-4D97-AF65-F5344CB8AC3E}">
        <p14:creationId xmlns:p14="http://schemas.microsoft.com/office/powerpoint/2010/main" val="21945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a:t>
            </a:fld>
            <a:endParaRPr lang="en-KR"/>
          </a:p>
        </p:txBody>
      </p:sp>
    </p:spTree>
    <p:extLst>
      <p:ext uri="{BB962C8B-B14F-4D97-AF65-F5344CB8AC3E}">
        <p14:creationId xmlns:p14="http://schemas.microsoft.com/office/powerpoint/2010/main" val="111387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20</a:t>
            </a:fld>
            <a:endParaRPr lang="en-KR"/>
          </a:p>
        </p:txBody>
      </p:sp>
    </p:spTree>
    <p:extLst>
      <p:ext uri="{BB962C8B-B14F-4D97-AF65-F5344CB8AC3E}">
        <p14:creationId xmlns:p14="http://schemas.microsoft.com/office/powerpoint/2010/main" val="37431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21</a:t>
            </a:fld>
            <a:endParaRPr lang="en-KR"/>
          </a:p>
        </p:txBody>
      </p:sp>
    </p:spTree>
    <p:extLst>
      <p:ext uri="{BB962C8B-B14F-4D97-AF65-F5344CB8AC3E}">
        <p14:creationId xmlns:p14="http://schemas.microsoft.com/office/powerpoint/2010/main" val="3807803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22</a:t>
            </a:fld>
            <a:endParaRPr lang="en-KR"/>
          </a:p>
        </p:txBody>
      </p:sp>
    </p:spTree>
    <p:extLst>
      <p:ext uri="{BB962C8B-B14F-4D97-AF65-F5344CB8AC3E}">
        <p14:creationId xmlns:p14="http://schemas.microsoft.com/office/powerpoint/2010/main" val="75813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23</a:t>
            </a:fld>
            <a:endParaRPr lang="en-KR"/>
          </a:p>
        </p:txBody>
      </p:sp>
    </p:spTree>
    <p:extLst>
      <p:ext uri="{BB962C8B-B14F-4D97-AF65-F5344CB8AC3E}">
        <p14:creationId xmlns:p14="http://schemas.microsoft.com/office/powerpoint/2010/main" val="2568378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24</a:t>
            </a:fld>
            <a:endParaRPr lang="en-KR"/>
          </a:p>
        </p:txBody>
      </p:sp>
    </p:spTree>
    <p:extLst>
      <p:ext uri="{BB962C8B-B14F-4D97-AF65-F5344CB8AC3E}">
        <p14:creationId xmlns:p14="http://schemas.microsoft.com/office/powerpoint/2010/main" val="2072270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25</a:t>
            </a:fld>
            <a:endParaRPr lang="en-KR"/>
          </a:p>
        </p:txBody>
      </p:sp>
    </p:spTree>
    <p:extLst>
      <p:ext uri="{BB962C8B-B14F-4D97-AF65-F5344CB8AC3E}">
        <p14:creationId xmlns:p14="http://schemas.microsoft.com/office/powerpoint/2010/main" val="865413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26</a:t>
            </a:fld>
            <a:endParaRPr lang="en-KR"/>
          </a:p>
        </p:txBody>
      </p:sp>
    </p:spTree>
    <p:extLst>
      <p:ext uri="{BB962C8B-B14F-4D97-AF65-F5344CB8AC3E}">
        <p14:creationId xmlns:p14="http://schemas.microsoft.com/office/powerpoint/2010/main" val="736757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27</a:t>
            </a:fld>
            <a:endParaRPr lang="en-KR"/>
          </a:p>
        </p:txBody>
      </p:sp>
    </p:spTree>
    <p:extLst>
      <p:ext uri="{BB962C8B-B14F-4D97-AF65-F5344CB8AC3E}">
        <p14:creationId xmlns:p14="http://schemas.microsoft.com/office/powerpoint/2010/main" val="212816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28</a:t>
            </a:fld>
            <a:endParaRPr lang="en-KR"/>
          </a:p>
        </p:txBody>
      </p:sp>
    </p:spTree>
    <p:extLst>
      <p:ext uri="{BB962C8B-B14F-4D97-AF65-F5344CB8AC3E}">
        <p14:creationId xmlns:p14="http://schemas.microsoft.com/office/powerpoint/2010/main" val="970094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3</a:t>
            </a:fld>
            <a:endParaRPr lang="en-KR"/>
          </a:p>
        </p:txBody>
      </p:sp>
    </p:spTree>
    <p:extLst>
      <p:ext uri="{BB962C8B-B14F-4D97-AF65-F5344CB8AC3E}">
        <p14:creationId xmlns:p14="http://schemas.microsoft.com/office/powerpoint/2010/main" val="4178833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4</a:t>
            </a:fld>
            <a:endParaRPr lang="en-KR"/>
          </a:p>
        </p:txBody>
      </p:sp>
    </p:spTree>
    <p:extLst>
      <p:ext uri="{BB962C8B-B14F-4D97-AF65-F5344CB8AC3E}">
        <p14:creationId xmlns:p14="http://schemas.microsoft.com/office/powerpoint/2010/main" val="235055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5</a:t>
            </a:fld>
            <a:endParaRPr lang="en-KR"/>
          </a:p>
        </p:txBody>
      </p:sp>
    </p:spTree>
    <p:extLst>
      <p:ext uri="{BB962C8B-B14F-4D97-AF65-F5344CB8AC3E}">
        <p14:creationId xmlns:p14="http://schemas.microsoft.com/office/powerpoint/2010/main" val="6222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6</a:t>
            </a:fld>
            <a:endParaRPr lang="en-KR"/>
          </a:p>
        </p:txBody>
      </p:sp>
    </p:spTree>
    <p:extLst>
      <p:ext uri="{BB962C8B-B14F-4D97-AF65-F5344CB8AC3E}">
        <p14:creationId xmlns:p14="http://schemas.microsoft.com/office/powerpoint/2010/main" val="4261311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7</a:t>
            </a:fld>
            <a:endParaRPr lang="en-KR"/>
          </a:p>
        </p:txBody>
      </p:sp>
    </p:spTree>
    <p:extLst>
      <p:ext uri="{BB962C8B-B14F-4D97-AF65-F5344CB8AC3E}">
        <p14:creationId xmlns:p14="http://schemas.microsoft.com/office/powerpoint/2010/main" val="823635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8</a:t>
            </a:fld>
            <a:endParaRPr lang="en-KR"/>
          </a:p>
        </p:txBody>
      </p:sp>
    </p:spTree>
    <p:extLst>
      <p:ext uri="{BB962C8B-B14F-4D97-AF65-F5344CB8AC3E}">
        <p14:creationId xmlns:p14="http://schemas.microsoft.com/office/powerpoint/2010/main" val="2333871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057A1F8E-5724-1B47-9DAC-4D8F27729BE1}" type="slidenum">
              <a:rPr lang="en-KR" smtClean="0"/>
              <a:t>9</a:t>
            </a:fld>
            <a:endParaRPr lang="en-KR"/>
          </a:p>
        </p:txBody>
      </p:sp>
    </p:spTree>
    <p:extLst>
      <p:ext uri="{BB962C8B-B14F-4D97-AF65-F5344CB8AC3E}">
        <p14:creationId xmlns:p14="http://schemas.microsoft.com/office/powerpoint/2010/main" val="1280933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ACEF6-D549-9B00-97B6-6C3F5D206E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EF2B59CD-7B7D-2DCE-5985-3901D2D8F5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74186006-02C2-48DA-D75A-1C4A160F21AB}"/>
              </a:ext>
            </a:extLst>
          </p:cNvPr>
          <p:cNvSpPr>
            <a:spLocks noGrp="1"/>
          </p:cNvSpPr>
          <p:nvPr>
            <p:ph type="dt" sz="half" idx="10"/>
          </p:nvPr>
        </p:nvSpPr>
        <p:spPr/>
        <p:txBody>
          <a:bodyPr/>
          <a:lstStyle/>
          <a:p>
            <a:fld id="{BEFCABE4-0F54-8A43-91D7-95BDEF4D513D}" type="datetime1">
              <a:rPr lang="en-US" smtClean="0"/>
              <a:t>11/25/24</a:t>
            </a:fld>
            <a:endParaRPr lang="en-KR"/>
          </a:p>
        </p:txBody>
      </p:sp>
      <p:sp>
        <p:nvSpPr>
          <p:cNvPr id="5" name="Footer Placeholder 4">
            <a:extLst>
              <a:ext uri="{FF2B5EF4-FFF2-40B4-BE49-F238E27FC236}">
                <a16:creationId xmlns:a16="http://schemas.microsoft.com/office/drawing/2014/main" id="{3CE7D835-6830-5124-AA73-667AB9865D37}"/>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92A78E47-948F-1223-9F39-C3097DD30756}"/>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240020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A797-2A69-A30D-8E43-5FAFE8797FC7}"/>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1D24DF11-2297-4EEA-1FD4-2A01E2F28F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B031D3C-AC5B-ECA6-8197-4447AB230E3D}"/>
              </a:ext>
            </a:extLst>
          </p:cNvPr>
          <p:cNvSpPr>
            <a:spLocks noGrp="1"/>
          </p:cNvSpPr>
          <p:nvPr>
            <p:ph type="dt" sz="half" idx="10"/>
          </p:nvPr>
        </p:nvSpPr>
        <p:spPr/>
        <p:txBody>
          <a:bodyPr/>
          <a:lstStyle/>
          <a:p>
            <a:fld id="{3DC5A99C-9FF7-0E4A-80E8-A532C5CA831A}" type="datetime1">
              <a:rPr lang="en-US" smtClean="0"/>
              <a:t>11/25/24</a:t>
            </a:fld>
            <a:endParaRPr lang="en-KR"/>
          </a:p>
        </p:txBody>
      </p:sp>
      <p:sp>
        <p:nvSpPr>
          <p:cNvPr id="5" name="Footer Placeholder 4">
            <a:extLst>
              <a:ext uri="{FF2B5EF4-FFF2-40B4-BE49-F238E27FC236}">
                <a16:creationId xmlns:a16="http://schemas.microsoft.com/office/drawing/2014/main" id="{539E7BE1-1270-E7F9-A599-FB6207406D2E}"/>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24AF15BD-4E61-22CA-829A-9B0B8E1CC2A4}"/>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2902539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9D0427-6A04-684A-9CB5-EC5CB43E9A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0B2DAF17-8F51-08F8-6F1A-C2A2A27BDD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2324794-0CCA-56AC-B6CE-11CEC3245909}"/>
              </a:ext>
            </a:extLst>
          </p:cNvPr>
          <p:cNvSpPr>
            <a:spLocks noGrp="1"/>
          </p:cNvSpPr>
          <p:nvPr>
            <p:ph type="dt" sz="half" idx="10"/>
          </p:nvPr>
        </p:nvSpPr>
        <p:spPr/>
        <p:txBody>
          <a:bodyPr/>
          <a:lstStyle/>
          <a:p>
            <a:fld id="{0E879AFA-77CE-5045-89FD-63E05ECB5E97}" type="datetime1">
              <a:rPr lang="en-US" smtClean="0"/>
              <a:t>11/25/24</a:t>
            </a:fld>
            <a:endParaRPr lang="en-KR"/>
          </a:p>
        </p:txBody>
      </p:sp>
      <p:sp>
        <p:nvSpPr>
          <p:cNvPr id="5" name="Footer Placeholder 4">
            <a:extLst>
              <a:ext uri="{FF2B5EF4-FFF2-40B4-BE49-F238E27FC236}">
                <a16:creationId xmlns:a16="http://schemas.microsoft.com/office/drawing/2014/main" id="{8AFE0041-688F-15BB-14E7-B10690E7AB5F}"/>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CC0CC15B-1FFA-2C4A-6422-1636B7FA409C}"/>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106827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2A4F-82B3-B218-4D95-3F1959B69A44}"/>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97D43BC7-CFB1-9141-63C9-0B5D28915B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054281BA-9F52-86B9-7F0B-A125F27E1022}"/>
              </a:ext>
            </a:extLst>
          </p:cNvPr>
          <p:cNvSpPr>
            <a:spLocks noGrp="1"/>
          </p:cNvSpPr>
          <p:nvPr>
            <p:ph type="dt" sz="half" idx="10"/>
          </p:nvPr>
        </p:nvSpPr>
        <p:spPr/>
        <p:txBody>
          <a:bodyPr/>
          <a:lstStyle/>
          <a:p>
            <a:fld id="{76645B8B-AFB0-C449-8EE4-660E083AB9A8}" type="datetime1">
              <a:rPr lang="en-US" smtClean="0"/>
              <a:t>11/25/24</a:t>
            </a:fld>
            <a:endParaRPr lang="en-KR"/>
          </a:p>
        </p:txBody>
      </p:sp>
      <p:sp>
        <p:nvSpPr>
          <p:cNvPr id="5" name="Footer Placeholder 4">
            <a:extLst>
              <a:ext uri="{FF2B5EF4-FFF2-40B4-BE49-F238E27FC236}">
                <a16:creationId xmlns:a16="http://schemas.microsoft.com/office/drawing/2014/main" id="{572E1D07-A50C-69F6-5CBB-5989280F6041}"/>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ABD221CB-9B96-1524-FE18-3AFE932DD521}"/>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2234498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4509-8362-BC2D-09BC-F0DD6DBBB2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D2F70F8A-D44A-5233-CFCD-EB42234B3D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04991-EBE3-E8C2-F6D2-0DE82693713E}"/>
              </a:ext>
            </a:extLst>
          </p:cNvPr>
          <p:cNvSpPr>
            <a:spLocks noGrp="1"/>
          </p:cNvSpPr>
          <p:nvPr>
            <p:ph type="dt" sz="half" idx="10"/>
          </p:nvPr>
        </p:nvSpPr>
        <p:spPr/>
        <p:txBody>
          <a:bodyPr/>
          <a:lstStyle/>
          <a:p>
            <a:fld id="{BD0DC641-DF6D-C24B-8D93-FD469DA026CB}" type="datetime1">
              <a:rPr lang="en-US" smtClean="0"/>
              <a:t>11/25/24</a:t>
            </a:fld>
            <a:endParaRPr lang="en-KR"/>
          </a:p>
        </p:txBody>
      </p:sp>
      <p:sp>
        <p:nvSpPr>
          <p:cNvPr id="5" name="Footer Placeholder 4">
            <a:extLst>
              <a:ext uri="{FF2B5EF4-FFF2-40B4-BE49-F238E27FC236}">
                <a16:creationId xmlns:a16="http://schemas.microsoft.com/office/drawing/2014/main" id="{A52E9F78-E258-FC8F-943B-9492D8C78C7A}"/>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CECFBEA1-1158-1373-3B85-72CB4D06C2B4}"/>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3839762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B496-42E3-D272-C807-B43A8364BEB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285D7E7B-95F7-1556-3C7B-556BB5451D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431BEC2F-FE50-4C79-9404-19C729C1A7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A89170DF-5E8F-4328-E0A3-8860983D88D9}"/>
              </a:ext>
            </a:extLst>
          </p:cNvPr>
          <p:cNvSpPr>
            <a:spLocks noGrp="1"/>
          </p:cNvSpPr>
          <p:nvPr>
            <p:ph type="dt" sz="half" idx="10"/>
          </p:nvPr>
        </p:nvSpPr>
        <p:spPr/>
        <p:txBody>
          <a:bodyPr/>
          <a:lstStyle/>
          <a:p>
            <a:fld id="{46D8E63B-BAE8-FD40-A808-CC614F49104A}" type="datetime1">
              <a:rPr lang="en-US" smtClean="0"/>
              <a:t>11/25/24</a:t>
            </a:fld>
            <a:endParaRPr lang="en-KR"/>
          </a:p>
        </p:txBody>
      </p:sp>
      <p:sp>
        <p:nvSpPr>
          <p:cNvPr id="6" name="Footer Placeholder 5">
            <a:extLst>
              <a:ext uri="{FF2B5EF4-FFF2-40B4-BE49-F238E27FC236}">
                <a16:creationId xmlns:a16="http://schemas.microsoft.com/office/drawing/2014/main" id="{34091937-D55B-A7A8-EDD4-25356183A54D}"/>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CBDDC612-A48E-9546-1F2A-C43F471FBCDD}"/>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1736763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15DC-D35B-5252-EF36-7592ABDCEB2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064D3BF6-3483-561D-D96A-73C89769C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43CD3-189D-E8BE-E24E-ED39595936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4EB3A001-3B02-D583-82AD-3401AD6D1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67F6A9-C2E6-5C1E-0567-2F32A2F23A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1B7821D-944E-3A50-E26F-E8B843FAED83}"/>
              </a:ext>
            </a:extLst>
          </p:cNvPr>
          <p:cNvSpPr>
            <a:spLocks noGrp="1"/>
          </p:cNvSpPr>
          <p:nvPr>
            <p:ph type="dt" sz="half" idx="10"/>
          </p:nvPr>
        </p:nvSpPr>
        <p:spPr/>
        <p:txBody>
          <a:bodyPr/>
          <a:lstStyle/>
          <a:p>
            <a:fld id="{BF416E40-230F-0144-A259-DD97E25B1157}" type="datetime1">
              <a:rPr lang="en-US" smtClean="0"/>
              <a:t>11/25/24</a:t>
            </a:fld>
            <a:endParaRPr lang="en-KR"/>
          </a:p>
        </p:txBody>
      </p:sp>
      <p:sp>
        <p:nvSpPr>
          <p:cNvPr id="8" name="Footer Placeholder 7">
            <a:extLst>
              <a:ext uri="{FF2B5EF4-FFF2-40B4-BE49-F238E27FC236}">
                <a16:creationId xmlns:a16="http://schemas.microsoft.com/office/drawing/2014/main" id="{6E74D3BE-FE46-3888-7700-DEC1576434A1}"/>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107CB901-8807-F9BA-93E4-A933E7BC2363}"/>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4074038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85B4-A525-AC90-FCAB-C2B89CA1890B}"/>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5AE35E93-2A91-5A9C-C1F9-50285577750A}"/>
              </a:ext>
            </a:extLst>
          </p:cNvPr>
          <p:cNvSpPr>
            <a:spLocks noGrp="1"/>
          </p:cNvSpPr>
          <p:nvPr>
            <p:ph type="dt" sz="half" idx="10"/>
          </p:nvPr>
        </p:nvSpPr>
        <p:spPr/>
        <p:txBody>
          <a:bodyPr/>
          <a:lstStyle/>
          <a:p>
            <a:fld id="{461D7F2B-FEE7-AA47-968A-0C94BB80A798}" type="datetime1">
              <a:rPr lang="en-US" smtClean="0"/>
              <a:t>11/25/24</a:t>
            </a:fld>
            <a:endParaRPr lang="en-KR"/>
          </a:p>
        </p:txBody>
      </p:sp>
      <p:sp>
        <p:nvSpPr>
          <p:cNvPr id="4" name="Footer Placeholder 3">
            <a:extLst>
              <a:ext uri="{FF2B5EF4-FFF2-40B4-BE49-F238E27FC236}">
                <a16:creationId xmlns:a16="http://schemas.microsoft.com/office/drawing/2014/main" id="{E8273F8C-A853-D2A5-1D67-BF6326A97BD7}"/>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6EBBCB3F-D571-3802-041C-4A6E37E7AFE3}"/>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191603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4ED71-5C4B-A36C-024E-BC7FFCCC93EF}"/>
              </a:ext>
            </a:extLst>
          </p:cNvPr>
          <p:cNvSpPr>
            <a:spLocks noGrp="1"/>
          </p:cNvSpPr>
          <p:nvPr>
            <p:ph type="dt" sz="half" idx="10"/>
          </p:nvPr>
        </p:nvSpPr>
        <p:spPr/>
        <p:txBody>
          <a:bodyPr/>
          <a:lstStyle/>
          <a:p>
            <a:fld id="{ABF89EB0-1C46-6247-ABBD-38A3713B8099}" type="datetime1">
              <a:rPr lang="en-US" smtClean="0"/>
              <a:t>11/25/24</a:t>
            </a:fld>
            <a:endParaRPr lang="en-KR"/>
          </a:p>
        </p:txBody>
      </p:sp>
      <p:sp>
        <p:nvSpPr>
          <p:cNvPr id="3" name="Footer Placeholder 2">
            <a:extLst>
              <a:ext uri="{FF2B5EF4-FFF2-40B4-BE49-F238E27FC236}">
                <a16:creationId xmlns:a16="http://schemas.microsoft.com/office/drawing/2014/main" id="{B57456A8-3387-8B97-A6D6-354FF6D36415}"/>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9B721C52-20C7-89E3-FD11-96DE0208E1D3}"/>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177543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80AF-66E7-8D4C-B4B6-365C3B8BFD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F6DF6010-67C6-35D2-1875-580B628F53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91DA53C5-3879-5713-24AB-63427888A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55EF0E-0FD6-21D8-45B7-A8EB284ED43E}"/>
              </a:ext>
            </a:extLst>
          </p:cNvPr>
          <p:cNvSpPr>
            <a:spLocks noGrp="1"/>
          </p:cNvSpPr>
          <p:nvPr>
            <p:ph type="dt" sz="half" idx="10"/>
          </p:nvPr>
        </p:nvSpPr>
        <p:spPr/>
        <p:txBody>
          <a:bodyPr/>
          <a:lstStyle/>
          <a:p>
            <a:fld id="{5BCE19C4-696D-A642-ABB5-EFFFF92DC470}" type="datetime1">
              <a:rPr lang="en-US" smtClean="0"/>
              <a:t>11/25/24</a:t>
            </a:fld>
            <a:endParaRPr lang="en-KR"/>
          </a:p>
        </p:txBody>
      </p:sp>
      <p:sp>
        <p:nvSpPr>
          <p:cNvPr id="6" name="Footer Placeholder 5">
            <a:extLst>
              <a:ext uri="{FF2B5EF4-FFF2-40B4-BE49-F238E27FC236}">
                <a16:creationId xmlns:a16="http://schemas.microsoft.com/office/drawing/2014/main" id="{6FC9E2A4-5367-F220-CAD0-A3788D35C9B2}"/>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F817C907-74DF-53A7-3A79-DA32324D0B57}"/>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190430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247D-18EB-F4E4-57D3-7FCCD9C42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E4CF787B-E145-9D45-D981-045D17136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5F8369B1-046E-BF48-429E-1A089F069E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4E26CC-FD4E-8F69-3F70-335B15B545B8}"/>
              </a:ext>
            </a:extLst>
          </p:cNvPr>
          <p:cNvSpPr>
            <a:spLocks noGrp="1"/>
          </p:cNvSpPr>
          <p:nvPr>
            <p:ph type="dt" sz="half" idx="10"/>
          </p:nvPr>
        </p:nvSpPr>
        <p:spPr/>
        <p:txBody>
          <a:bodyPr/>
          <a:lstStyle/>
          <a:p>
            <a:fld id="{E95CF73C-30BF-6D45-A517-D9FB74934FAD}" type="datetime1">
              <a:rPr lang="en-US" smtClean="0"/>
              <a:t>11/25/24</a:t>
            </a:fld>
            <a:endParaRPr lang="en-KR"/>
          </a:p>
        </p:txBody>
      </p:sp>
      <p:sp>
        <p:nvSpPr>
          <p:cNvPr id="6" name="Footer Placeholder 5">
            <a:extLst>
              <a:ext uri="{FF2B5EF4-FFF2-40B4-BE49-F238E27FC236}">
                <a16:creationId xmlns:a16="http://schemas.microsoft.com/office/drawing/2014/main" id="{99F1AB25-9AAB-2CA1-5D5B-8B277C995C8A}"/>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E5698D6B-E001-B13A-5C2C-D3B8C739DCA7}"/>
              </a:ext>
            </a:extLst>
          </p:cNvPr>
          <p:cNvSpPr>
            <a:spLocks noGrp="1"/>
          </p:cNvSpPr>
          <p:nvPr>
            <p:ph type="sldNum" sz="quarter" idx="12"/>
          </p:nvPr>
        </p:nvSpPr>
        <p:spPr/>
        <p:txBody>
          <a:bodyPr/>
          <a:lstStyle/>
          <a:p>
            <a:fld id="{010A6A7A-E285-CC4E-85AE-A3A0BB7863FA}" type="slidenum">
              <a:rPr lang="en-KR" smtClean="0"/>
              <a:t>‹#›</a:t>
            </a:fld>
            <a:endParaRPr lang="en-KR"/>
          </a:p>
        </p:txBody>
      </p:sp>
    </p:spTree>
    <p:extLst>
      <p:ext uri="{BB962C8B-B14F-4D97-AF65-F5344CB8AC3E}">
        <p14:creationId xmlns:p14="http://schemas.microsoft.com/office/powerpoint/2010/main" val="239510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F665D5-6AE7-4B58-D550-BA672CB78A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AB7F1587-C450-D101-6C10-92BEA554D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A2F771DB-E4A0-DCC0-5C9D-F2628AA73F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9BF5B9-AB6F-CA49-98F6-02390A748AE1}" type="datetime1">
              <a:rPr lang="en-US" smtClean="0"/>
              <a:t>11/25/24</a:t>
            </a:fld>
            <a:endParaRPr lang="en-KR"/>
          </a:p>
        </p:txBody>
      </p:sp>
      <p:sp>
        <p:nvSpPr>
          <p:cNvPr id="5" name="Footer Placeholder 4">
            <a:extLst>
              <a:ext uri="{FF2B5EF4-FFF2-40B4-BE49-F238E27FC236}">
                <a16:creationId xmlns:a16="http://schemas.microsoft.com/office/drawing/2014/main" id="{DA192AE2-6F98-E7C0-33E1-E3BA942EC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KR"/>
          </a:p>
        </p:txBody>
      </p:sp>
      <p:sp>
        <p:nvSpPr>
          <p:cNvPr id="6" name="Slide Number Placeholder 5">
            <a:extLst>
              <a:ext uri="{FF2B5EF4-FFF2-40B4-BE49-F238E27FC236}">
                <a16:creationId xmlns:a16="http://schemas.microsoft.com/office/drawing/2014/main" id="{CBFCA896-362B-75B8-2BB4-ABABA6F1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0A6A7A-E285-CC4E-85AE-A3A0BB7863FA}" type="slidenum">
              <a:rPr lang="en-KR" smtClean="0"/>
              <a:t>‹#›</a:t>
            </a:fld>
            <a:endParaRPr lang="en-KR"/>
          </a:p>
        </p:txBody>
      </p:sp>
    </p:spTree>
    <p:extLst>
      <p:ext uri="{BB962C8B-B14F-4D97-AF65-F5344CB8AC3E}">
        <p14:creationId xmlns:p14="http://schemas.microsoft.com/office/powerpoint/2010/main" val="416391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322369C3-35FB-8ED8-E017-1426F6D22CF5}"/>
              </a:ext>
            </a:extLst>
          </p:cNvPr>
          <p:cNvSpPr/>
          <p:nvPr/>
        </p:nvSpPr>
        <p:spPr>
          <a:xfrm>
            <a:off x="0" y="0"/>
            <a:ext cx="6160227" cy="6858000"/>
          </a:xfrm>
          <a:custGeom>
            <a:avLst/>
            <a:gdLst>
              <a:gd name="connsiteX0" fmla="*/ 0 w 6160227"/>
              <a:gd name="connsiteY0" fmla="*/ 0 h 6858000"/>
              <a:gd name="connsiteX1" fmla="*/ 5083551 w 6160227"/>
              <a:gd name="connsiteY1" fmla="*/ 0 h 6858000"/>
              <a:gd name="connsiteX2" fmla="*/ 5134847 w 6160227"/>
              <a:gd name="connsiteY2" fmla="*/ 72136 h 6858000"/>
              <a:gd name="connsiteX3" fmla="*/ 6160227 w 6160227"/>
              <a:gd name="connsiteY3" fmla="*/ 3429000 h 6858000"/>
              <a:gd name="connsiteX4" fmla="*/ 5134847 w 6160227"/>
              <a:gd name="connsiteY4" fmla="*/ 6785865 h 6858000"/>
              <a:gd name="connsiteX5" fmla="*/ 5083551 w 6160227"/>
              <a:gd name="connsiteY5" fmla="*/ 6858000 h 6858000"/>
              <a:gd name="connsiteX6" fmla="*/ 0 w 6160227"/>
              <a:gd name="connsiteY6" fmla="*/ 6858000 h 6858000"/>
              <a:gd name="connsiteX7" fmla="*/ 0 w 6160227"/>
              <a:gd name="connsiteY7" fmla="*/ 6426931 h 6858000"/>
              <a:gd name="connsiteX8" fmla="*/ 1798 w 6160227"/>
              <a:gd name="connsiteY8" fmla="*/ 6427068 h 6858000"/>
              <a:gd name="connsiteX9" fmla="*/ 156279 w 6160227"/>
              <a:gd name="connsiteY9" fmla="*/ 6430974 h 6858000"/>
              <a:gd name="connsiteX10" fmla="*/ 3158253 w 6160227"/>
              <a:gd name="connsiteY10" fmla="*/ 3429000 h 6858000"/>
              <a:gd name="connsiteX11" fmla="*/ 156279 w 6160227"/>
              <a:gd name="connsiteY11" fmla="*/ 427026 h 6858000"/>
              <a:gd name="connsiteX12" fmla="*/ 1798 w 6160227"/>
              <a:gd name="connsiteY12" fmla="*/ 430932 h 6858000"/>
              <a:gd name="connsiteX13" fmla="*/ 0 w 6160227"/>
              <a:gd name="connsiteY13" fmla="*/ 431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60227" h="6858000">
                <a:moveTo>
                  <a:pt x="0" y="0"/>
                </a:moveTo>
                <a:lnTo>
                  <a:pt x="5083551" y="0"/>
                </a:lnTo>
                <a:lnTo>
                  <a:pt x="5134847" y="72136"/>
                </a:lnTo>
                <a:cubicBezTo>
                  <a:pt x="5782219" y="1030372"/>
                  <a:pt x="6160227" y="2185542"/>
                  <a:pt x="6160227" y="3429000"/>
                </a:cubicBezTo>
                <a:cubicBezTo>
                  <a:pt x="6160227" y="4672459"/>
                  <a:pt x="5782219" y="5827628"/>
                  <a:pt x="5134847" y="6785865"/>
                </a:cubicBezTo>
                <a:lnTo>
                  <a:pt x="5083551" y="6858000"/>
                </a:lnTo>
                <a:lnTo>
                  <a:pt x="0" y="6858000"/>
                </a:lnTo>
                <a:lnTo>
                  <a:pt x="0" y="6426931"/>
                </a:lnTo>
                <a:lnTo>
                  <a:pt x="1798" y="6427068"/>
                </a:lnTo>
                <a:cubicBezTo>
                  <a:pt x="52964" y="6429662"/>
                  <a:pt x="104468" y="6430974"/>
                  <a:pt x="156279" y="6430974"/>
                </a:cubicBezTo>
                <a:cubicBezTo>
                  <a:pt x="1814223" y="6430974"/>
                  <a:pt x="3158253" y="5086944"/>
                  <a:pt x="3158253" y="3429000"/>
                </a:cubicBezTo>
                <a:cubicBezTo>
                  <a:pt x="3158253" y="1771056"/>
                  <a:pt x="1814223" y="427026"/>
                  <a:pt x="156279" y="427026"/>
                </a:cubicBezTo>
                <a:cubicBezTo>
                  <a:pt x="104468" y="427026"/>
                  <a:pt x="52964" y="428339"/>
                  <a:pt x="1798" y="430932"/>
                </a:cubicBezTo>
                <a:lnTo>
                  <a:pt x="0" y="431069"/>
                </a:lnTo>
                <a:close/>
              </a:path>
            </a:pathLst>
          </a:custGeom>
          <a:solidFill>
            <a:schemeClr val="tx2">
              <a:lumMod val="75000"/>
              <a:lumOff val="2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solidFill>
                <a:schemeClr val="tx1"/>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66D93F0B-FE15-BC4C-93A5-F6279528F890}"/>
              </a:ext>
            </a:extLst>
          </p:cNvPr>
          <p:cNvSpPr>
            <a:spLocks noGrp="1"/>
          </p:cNvSpPr>
          <p:nvPr>
            <p:ph type="ctrTitle"/>
          </p:nvPr>
        </p:nvSpPr>
        <p:spPr>
          <a:xfrm>
            <a:off x="822073" y="1353711"/>
            <a:ext cx="10963216" cy="1468120"/>
          </a:xfrm>
        </p:spPr>
        <p:txBody>
          <a:bodyPr anchor="ctr">
            <a:normAutofit/>
          </a:bodyPr>
          <a:lstStyle/>
          <a:p>
            <a:r>
              <a:rPr lang="en-US" sz="6600" b="1" kern="100" dirty="0">
                <a:latin typeface="Calibri" panose="020F0502020204030204" pitchFamily="34" charset="0"/>
                <a:cs typeface="Times New Roman" panose="02020603050405020304" pitchFamily="18" charset="0"/>
              </a:rPr>
              <a:t>Business Forecasting Project</a:t>
            </a:r>
            <a:endParaRPr lang="en-KR" sz="23900" b="1" dirty="0"/>
          </a:p>
        </p:txBody>
      </p:sp>
      <p:sp>
        <p:nvSpPr>
          <p:cNvPr id="3" name="Subtitle 2">
            <a:extLst>
              <a:ext uri="{FF2B5EF4-FFF2-40B4-BE49-F238E27FC236}">
                <a16:creationId xmlns:a16="http://schemas.microsoft.com/office/drawing/2014/main" id="{72C410CD-601A-6B06-B589-D85E7B17320A}"/>
              </a:ext>
            </a:extLst>
          </p:cNvPr>
          <p:cNvSpPr>
            <a:spLocks noGrp="1"/>
          </p:cNvSpPr>
          <p:nvPr>
            <p:ph type="subTitle" idx="1"/>
          </p:nvPr>
        </p:nvSpPr>
        <p:spPr>
          <a:xfrm>
            <a:off x="6394146" y="4503311"/>
            <a:ext cx="5515708" cy="3119438"/>
          </a:xfrm>
        </p:spPr>
        <p:txBody>
          <a:bodyPr>
            <a:normAutofit/>
          </a:bodyPr>
          <a:lstStyle/>
          <a:p>
            <a:pPr algn="r">
              <a:lnSpc>
                <a:spcPct val="100000"/>
              </a:lnSpc>
            </a:pPr>
            <a:r>
              <a:rPr lang="en-GB" b="1" dirty="0"/>
              <a:t>Fall </a:t>
            </a:r>
            <a:r>
              <a:rPr lang="en-KR" b="1"/>
              <a:t>2024</a:t>
            </a:r>
            <a:endParaRPr lang="en-KR" b="1" dirty="0"/>
          </a:p>
          <a:p>
            <a:pPr algn="r">
              <a:lnSpc>
                <a:spcPct val="100000"/>
              </a:lnSpc>
            </a:pPr>
            <a:r>
              <a:rPr lang="en-US" dirty="0"/>
              <a:t>Anh </a:t>
            </a:r>
            <a:r>
              <a:rPr lang="en-US" dirty="0" err="1"/>
              <a:t>Nhat</a:t>
            </a:r>
            <a:r>
              <a:rPr lang="en-US" dirty="0"/>
              <a:t> Minh Nguyen</a:t>
            </a:r>
            <a:endParaRPr lang="en-KR" b="1" dirty="0"/>
          </a:p>
        </p:txBody>
      </p:sp>
      <p:sp>
        <p:nvSpPr>
          <p:cNvPr id="6" name="Title 1">
            <a:extLst>
              <a:ext uri="{FF2B5EF4-FFF2-40B4-BE49-F238E27FC236}">
                <a16:creationId xmlns:a16="http://schemas.microsoft.com/office/drawing/2014/main" id="{0B7211E5-1E93-636F-5CE6-EF8C6DFDE2AE}"/>
              </a:ext>
            </a:extLst>
          </p:cNvPr>
          <p:cNvSpPr txBox="1">
            <a:spLocks/>
          </p:cNvSpPr>
          <p:nvPr/>
        </p:nvSpPr>
        <p:spPr>
          <a:xfrm>
            <a:off x="282145" y="1681480"/>
            <a:ext cx="11627709" cy="1468120"/>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KR" sz="13800" b="1" dirty="0"/>
          </a:p>
        </p:txBody>
      </p:sp>
      <p:sp>
        <p:nvSpPr>
          <p:cNvPr id="7" name="TextBox 6">
            <a:extLst>
              <a:ext uri="{FF2B5EF4-FFF2-40B4-BE49-F238E27FC236}">
                <a16:creationId xmlns:a16="http://schemas.microsoft.com/office/drawing/2014/main" id="{CEBEBB1D-C1D3-6E45-4BA7-8549E1942401}"/>
              </a:ext>
            </a:extLst>
          </p:cNvPr>
          <p:cNvSpPr txBox="1"/>
          <p:nvPr/>
        </p:nvSpPr>
        <p:spPr>
          <a:xfrm>
            <a:off x="6442372" y="2852103"/>
            <a:ext cx="6100779" cy="1323439"/>
          </a:xfrm>
          <a:prstGeom prst="rect">
            <a:avLst/>
          </a:prstGeom>
          <a:noFill/>
        </p:spPr>
        <p:txBody>
          <a:bodyPr wrap="square" rtlCol="0">
            <a:spAutoFit/>
          </a:bodyPr>
          <a:lstStyle/>
          <a:p>
            <a:r>
              <a:rPr lang="en-VN" sz="4000" dirty="0"/>
              <a:t>5-year forecast for US monthly birth data</a:t>
            </a:r>
          </a:p>
        </p:txBody>
      </p:sp>
      <p:sp>
        <p:nvSpPr>
          <p:cNvPr id="8" name="Slide Number Placeholder 7">
            <a:extLst>
              <a:ext uri="{FF2B5EF4-FFF2-40B4-BE49-F238E27FC236}">
                <a16:creationId xmlns:a16="http://schemas.microsoft.com/office/drawing/2014/main" id="{5246DF84-36FF-C759-A78F-59B409810EB7}"/>
              </a:ext>
            </a:extLst>
          </p:cNvPr>
          <p:cNvSpPr>
            <a:spLocks noGrp="1"/>
          </p:cNvSpPr>
          <p:nvPr>
            <p:ph type="sldNum" sz="quarter" idx="12"/>
          </p:nvPr>
        </p:nvSpPr>
        <p:spPr/>
        <p:txBody>
          <a:bodyPr/>
          <a:lstStyle/>
          <a:p>
            <a:fld id="{010A6A7A-E285-CC4E-85AE-A3A0BB7863FA}" type="slidenum">
              <a:rPr lang="en-KR" smtClean="0"/>
              <a:t>1</a:t>
            </a:fld>
            <a:endParaRPr lang="en-KR"/>
          </a:p>
        </p:txBody>
      </p:sp>
    </p:spTree>
    <p:extLst>
      <p:ext uri="{BB962C8B-B14F-4D97-AF65-F5344CB8AC3E}">
        <p14:creationId xmlns:p14="http://schemas.microsoft.com/office/powerpoint/2010/main" val="95039906"/>
      </p:ext>
    </p:extLst>
  </p:cSld>
  <p:clrMapOvr>
    <a:masterClrMapping/>
  </p:clrMapOvr>
  <mc:AlternateContent xmlns:mc="http://schemas.openxmlformats.org/markup-compatibility/2006" xmlns:p14="http://schemas.microsoft.com/office/powerpoint/2010/main">
    <mc:Choice Requires="p14">
      <p:transition spd="slow" p14:dur="2000" advTm="13920"/>
    </mc:Choice>
    <mc:Fallback xmlns="">
      <p:transition spd="slow" advTm="139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935367"/>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10</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Na</a:t>
            </a:r>
            <a:r>
              <a:rPr lang="en-US" b="1" dirty="0" err="1"/>
              <a:t>ï</a:t>
            </a:r>
            <a:r>
              <a:rPr lang="en-VN" b="1" dirty="0"/>
              <a:t>ve model: </a:t>
            </a:r>
            <a:r>
              <a:rPr lang="en-VN" dirty="0"/>
              <a:t>forecasts</a:t>
            </a:r>
          </a:p>
        </p:txBody>
      </p:sp>
      <p:pic>
        <p:nvPicPr>
          <p:cNvPr id="6" name="Picture 5">
            <a:extLst>
              <a:ext uri="{FF2B5EF4-FFF2-40B4-BE49-F238E27FC236}">
                <a16:creationId xmlns:a16="http://schemas.microsoft.com/office/drawing/2014/main" id="{5223BDE6-C0B3-E9F8-6047-D27CDD7272E0}"/>
              </a:ext>
            </a:extLst>
          </p:cNvPr>
          <p:cNvPicPr>
            <a:picLocks noChangeAspect="1"/>
          </p:cNvPicPr>
          <p:nvPr/>
        </p:nvPicPr>
        <p:blipFill>
          <a:blip r:embed="rId3"/>
          <a:stretch>
            <a:fillRect/>
          </a:stretch>
        </p:blipFill>
        <p:spPr>
          <a:xfrm>
            <a:off x="202516" y="1651201"/>
            <a:ext cx="9135794" cy="4823914"/>
          </a:xfrm>
          <a:prstGeom prst="rect">
            <a:avLst/>
          </a:prstGeom>
        </p:spPr>
      </p:pic>
      <p:sp>
        <p:nvSpPr>
          <p:cNvPr id="9" name="TextBox 8">
            <a:extLst>
              <a:ext uri="{FF2B5EF4-FFF2-40B4-BE49-F238E27FC236}">
                <a16:creationId xmlns:a16="http://schemas.microsoft.com/office/drawing/2014/main" id="{D3612072-6EE2-FFCD-A6FA-91D45ADD628F}"/>
              </a:ext>
            </a:extLst>
          </p:cNvPr>
          <p:cNvSpPr txBox="1"/>
          <p:nvPr/>
        </p:nvSpPr>
        <p:spPr>
          <a:xfrm>
            <a:off x="9224010" y="3003880"/>
            <a:ext cx="2583180" cy="1631216"/>
          </a:xfrm>
          <a:prstGeom prst="rect">
            <a:avLst/>
          </a:prstGeom>
          <a:noFill/>
        </p:spPr>
        <p:txBody>
          <a:bodyPr wrap="square" rtlCol="0">
            <a:spAutoFit/>
          </a:bodyPr>
          <a:lstStyle/>
          <a:p>
            <a:pPr marL="285750" indent="-285750">
              <a:buFont typeface="Arial" panose="020B0604020202020204" pitchFamily="34" charset="0"/>
              <a:buChar char="•"/>
            </a:pPr>
            <a:r>
              <a:rPr lang="en-VN" sz="2000" dirty="0"/>
              <a:t>The value for the last period: December 2015, will be used as future foreca</a:t>
            </a:r>
            <a:r>
              <a:rPr lang="en-US" sz="2000" dirty="0"/>
              <a:t>s</a:t>
            </a:r>
            <a:r>
              <a:rPr lang="en-VN" sz="2000" dirty="0"/>
              <a:t>ts.</a:t>
            </a:r>
          </a:p>
        </p:txBody>
      </p:sp>
    </p:spTree>
    <p:extLst>
      <p:ext uri="{BB962C8B-B14F-4D97-AF65-F5344CB8AC3E}">
        <p14:creationId xmlns:p14="http://schemas.microsoft.com/office/powerpoint/2010/main" val="3762486849"/>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935367"/>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11</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Na</a:t>
            </a:r>
            <a:r>
              <a:rPr lang="en-US" b="1" dirty="0" err="1"/>
              <a:t>ï</a:t>
            </a:r>
            <a:r>
              <a:rPr lang="en-VN" b="1" dirty="0"/>
              <a:t>ve model:</a:t>
            </a:r>
            <a:r>
              <a:rPr lang="en-VN" dirty="0"/>
              <a:t> residual analysis</a:t>
            </a:r>
          </a:p>
        </p:txBody>
      </p:sp>
      <p:pic>
        <p:nvPicPr>
          <p:cNvPr id="3" name="Picture 2">
            <a:extLst>
              <a:ext uri="{FF2B5EF4-FFF2-40B4-BE49-F238E27FC236}">
                <a16:creationId xmlns:a16="http://schemas.microsoft.com/office/drawing/2014/main" id="{657A46A7-EEAF-996A-6790-3D75DA0DD933}"/>
              </a:ext>
            </a:extLst>
          </p:cNvPr>
          <p:cNvPicPr>
            <a:picLocks noChangeAspect="1"/>
          </p:cNvPicPr>
          <p:nvPr/>
        </p:nvPicPr>
        <p:blipFill>
          <a:blip r:embed="rId3"/>
          <a:stretch>
            <a:fillRect/>
          </a:stretch>
        </p:blipFill>
        <p:spPr>
          <a:xfrm>
            <a:off x="91441" y="1548698"/>
            <a:ext cx="6092189" cy="2814846"/>
          </a:xfrm>
          <a:prstGeom prst="rect">
            <a:avLst/>
          </a:prstGeom>
        </p:spPr>
      </p:pic>
      <p:pic>
        <p:nvPicPr>
          <p:cNvPr id="8" name="Picture 7">
            <a:extLst>
              <a:ext uri="{FF2B5EF4-FFF2-40B4-BE49-F238E27FC236}">
                <a16:creationId xmlns:a16="http://schemas.microsoft.com/office/drawing/2014/main" id="{9915DE95-1CEF-49D0-FAEE-CFAD7B04AC3E}"/>
              </a:ext>
            </a:extLst>
          </p:cNvPr>
          <p:cNvPicPr>
            <a:picLocks noChangeAspect="1"/>
          </p:cNvPicPr>
          <p:nvPr/>
        </p:nvPicPr>
        <p:blipFill>
          <a:blip r:embed="rId4"/>
          <a:stretch>
            <a:fillRect/>
          </a:stretch>
        </p:blipFill>
        <p:spPr>
          <a:xfrm>
            <a:off x="6183630" y="1343745"/>
            <a:ext cx="5274625" cy="2546602"/>
          </a:xfrm>
          <a:prstGeom prst="rect">
            <a:avLst/>
          </a:prstGeom>
        </p:spPr>
      </p:pic>
      <p:pic>
        <p:nvPicPr>
          <p:cNvPr id="12" name="Picture 11">
            <a:extLst>
              <a:ext uri="{FF2B5EF4-FFF2-40B4-BE49-F238E27FC236}">
                <a16:creationId xmlns:a16="http://schemas.microsoft.com/office/drawing/2014/main" id="{D6A9A97C-3A45-339D-AF0A-2CBA4318B12E}"/>
              </a:ext>
            </a:extLst>
          </p:cNvPr>
          <p:cNvPicPr>
            <a:picLocks noChangeAspect="1"/>
          </p:cNvPicPr>
          <p:nvPr/>
        </p:nvPicPr>
        <p:blipFill>
          <a:blip r:embed="rId5"/>
          <a:stretch>
            <a:fillRect/>
          </a:stretch>
        </p:blipFill>
        <p:spPr>
          <a:xfrm>
            <a:off x="8393429" y="4270378"/>
            <a:ext cx="3798571" cy="2192834"/>
          </a:xfrm>
          <a:prstGeom prst="rect">
            <a:avLst/>
          </a:prstGeom>
        </p:spPr>
      </p:pic>
      <p:sp>
        <p:nvSpPr>
          <p:cNvPr id="13" name="TextBox 12">
            <a:extLst>
              <a:ext uri="{FF2B5EF4-FFF2-40B4-BE49-F238E27FC236}">
                <a16:creationId xmlns:a16="http://schemas.microsoft.com/office/drawing/2014/main" id="{584EE985-F49A-2160-FAC8-FEEBA006F3FB}"/>
              </a:ext>
            </a:extLst>
          </p:cNvPr>
          <p:cNvSpPr txBox="1"/>
          <p:nvPr/>
        </p:nvSpPr>
        <p:spPr>
          <a:xfrm>
            <a:off x="4992212" y="362376"/>
            <a:ext cx="321563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The na</a:t>
            </a:r>
            <a:r>
              <a:rPr lang="en-US" dirty="0" err="1"/>
              <a:t>ï</a:t>
            </a:r>
            <a:r>
              <a:rPr lang="en-VN" dirty="0"/>
              <a:t>ve model cannot capture the seasonal component of the time series.</a:t>
            </a:r>
          </a:p>
        </p:txBody>
      </p:sp>
      <p:sp>
        <p:nvSpPr>
          <p:cNvPr id="14" name="TextBox 13">
            <a:extLst>
              <a:ext uri="{FF2B5EF4-FFF2-40B4-BE49-F238E27FC236}">
                <a16:creationId xmlns:a16="http://schemas.microsoft.com/office/drawing/2014/main" id="{E7C6262B-FFFC-D982-7F57-DBC71E46257F}"/>
              </a:ext>
            </a:extLst>
          </p:cNvPr>
          <p:cNvSpPr txBox="1"/>
          <p:nvPr/>
        </p:nvSpPr>
        <p:spPr>
          <a:xfrm>
            <a:off x="7772400" y="6217920"/>
            <a:ext cx="17602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Seasonal peaks</a:t>
            </a:r>
          </a:p>
        </p:txBody>
      </p:sp>
      <p:cxnSp>
        <p:nvCxnSpPr>
          <p:cNvPr id="16" name="Straight Arrow Connector 15">
            <a:extLst>
              <a:ext uri="{FF2B5EF4-FFF2-40B4-BE49-F238E27FC236}">
                <a16:creationId xmlns:a16="http://schemas.microsoft.com/office/drawing/2014/main" id="{581119E4-B71F-BECA-FF8C-306E3C335EBB}"/>
              </a:ext>
            </a:extLst>
          </p:cNvPr>
          <p:cNvCxnSpPr/>
          <p:nvPr/>
        </p:nvCxnSpPr>
        <p:spPr>
          <a:xfrm flipV="1">
            <a:off x="8314533" y="5006340"/>
            <a:ext cx="1423827" cy="12157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BCF04C7-8099-10CA-B8D7-F234B7C7234A}"/>
              </a:ext>
            </a:extLst>
          </p:cNvPr>
          <p:cNvPicPr>
            <a:picLocks noChangeAspect="1"/>
          </p:cNvPicPr>
          <p:nvPr/>
        </p:nvPicPr>
        <p:blipFill>
          <a:blip r:embed="rId6"/>
          <a:stretch>
            <a:fillRect/>
          </a:stretch>
        </p:blipFill>
        <p:spPr>
          <a:xfrm>
            <a:off x="91441" y="4363544"/>
            <a:ext cx="3747228" cy="2109068"/>
          </a:xfrm>
          <a:prstGeom prst="rect">
            <a:avLst/>
          </a:prstGeom>
        </p:spPr>
      </p:pic>
      <p:pic>
        <p:nvPicPr>
          <p:cNvPr id="19" name="Picture 18">
            <a:extLst>
              <a:ext uri="{FF2B5EF4-FFF2-40B4-BE49-F238E27FC236}">
                <a16:creationId xmlns:a16="http://schemas.microsoft.com/office/drawing/2014/main" id="{8B0867AE-3100-A705-024B-EF6336E98C73}"/>
              </a:ext>
            </a:extLst>
          </p:cNvPr>
          <p:cNvPicPr>
            <a:picLocks noChangeAspect="1"/>
          </p:cNvPicPr>
          <p:nvPr/>
        </p:nvPicPr>
        <p:blipFill>
          <a:blip r:embed="rId7"/>
          <a:stretch>
            <a:fillRect/>
          </a:stretch>
        </p:blipFill>
        <p:spPr>
          <a:xfrm>
            <a:off x="3874776" y="4429844"/>
            <a:ext cx="3858176" cy="2109068"/>
          </a:xfrm>
          <a:prstGeom prst="rect">
            <a:avLst/>
          </a:prstGeom>
        </p:spPr>
      </p:pic>
      <p:sp>
        <p:nvSpPr>
          <p:cNvPr id="20" name="TextBox 19">
            <a:extLst>
              <a:ext uri="{FF2B5EF4-FFF2-40B4-BE49-F238E27FC236}">
                <a16:creationId xmlns:a16="http://schemas.microsoft.com/office/drawing/2014/main" id="{9664E641-D36F-D6F1-AFA7-430465A333D4}"/>
              </a:ext>
            </a:extLst>
          </p:cNvPr>
          <p:cNvSpPr txBox="1"/>
          <p:nvPr/>
        </p:nvSpPr>
        <p:spPr>
          <a:xfrm>
            <a:off x="6096000" y="3890347"/>
            <a:ext cx="374722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E</a:t>
            </a:r>
            <a:r>
              <a:rPr lang="en-VN" dirty="0"/>
              <a:t>rrors are higher for larger records</a:t>
            </a:r>
          </a:p>
        </p:txBody>
      </p:sp>
      <p:cxnSp>
        <p:nvCxnSpPr>
          <p:cNvPr id="21" name="Straight Arrow Connector 20">
            <a:extLst>
              <a:ext uri="{FF2B5EF4-FFF2-40B4-BE49-F238E27FC236}">
                <a16:creationId xmlns:a16="http://schemas.microsoft.com/office/drawing/2014/main" id="{2393C178-90F5-AD4D-824D-E2DF5BB76B33}"/>
              </a:ext>
            </a:extLst>
          </p:cNvPr>
          <p:cNvCxnSpPr>
            <a:cxnSpLocks/>
          </p:cNvCxnSpPr>
          <p:nvPr/>
        </p:nvCxnSpPr>
        <p:spPr>
          <a:xfrm flipH="1">
            <a:off x="7509510" y="4257065"/>
            <a:ext cx="943069" cy="6252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0274679"/>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935367"/>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12</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Mean model:</a:t>
            </a:r>
            <a:r>
              <a:rPr lang="en-VN" dirty="0"/>
              <a:t> forecasts</a:t>
            </a:r>
          </a:p>
        </p:txBody>
      </p:sp>
      <p:sp>
        <p:nvSpPr>
          <p:cNvPr id="9" name="TextBox 8">
            <a:extLst>
              <a:ext uri="{FF2B5EF4-FFF2-40B4-BE49-F238E27FC236}">
                <a16:creationId xmlns:a16="http://schemas.microsoft.com/office/drawing/2014/main" id="{D3612072-6EE2-FFCD-A6FA-91D45ADD628F}"/>
              </a:ext>
            </a:extLst>
          </p:cNvPr>
          <p:cNvSpPr txBox="1"/>
          <p:nvPr/>
        </p:nvSpPr>
        <p:spPr>
          <a:xfrm>
            <a:off x="9258299" y="3003880"/>
            <a:ext cx="2548891" cy="1631216"/>
          </a:xfrm>
          <a:prstGeom prst="rect">
            <a:avLst/>
          </a:prstGeom>
          <a:noFill/>
        </p:spPr>
        <p:txBody>
          <a:bodyPr wrap="square" rtlCol="0">
            <a:spAutoFit/>
          </a:bodyPr>
          <a:lstStyle/>
          <a:p>
            <a:pPr marL="285750" indent="-285750">
              <a:buFont typeface="Arial" panose="020B0604020202020204" pitchFamily="34" charset="0"/>
              <a:buChar char="•"/>
            </a:pPr>
            <a:r>
              <a:rPr lang="en-VN" sz="2000" dirty="0"/>
              <a:t>The mean birth records (327,413.5) will be used as future foreca</a:t>
            </a:r>
            <a:r>
              <a:rPr lang="en-US" sz="2000" dirty="0"/>
              <a:t>s</a:t>
            </a:r>
            <a:r>
              <a:rPr lang="en-VN" sz="2000" dirty="0"/>
              <a:t>ts.</a:t>
            </a:r>
          </a:p>
        </p:txBody>
      </p:sp>
      <p:pic>
        <p:nvPicPr>
          <p:cNvPr id="3" name="Picture 2">
            <a:extLst>
              <a:ext uri="{FF2B5EF4-FFF2-40B4-BE49-F238E27FC236}">
                <a16:creationId xmlns:a16="http://schemas.microsoft.com/office/drawing/2014/main" id="{3B397780-3610-99EE-E5B0-64444464EBE7}"/>
              </a:ext>
            </a:extLst>
          </p:cNvPr>
          <p:cNvPicPr>
            <a:picLocks noChangeAspect="1"/>
          </p:cNvPicPr>
          <p:nvPr/>
        </p:nvPicPr>
        <p:blipFill rotWithShape="1">
          <a:blip r:embed="rId3"/>
          <a:srcRect r="3140"/>
          <a:stretch/>
        </p:blipFill>
        <p:spPr>
          <a:xfrm>
            <a:off x="384810" y="1598148"/>
            <a:ext cx="8873489" cy="4758202"/>
          </a:xfrm>
          <a:prstGeom prst="rect">
            <a:avLst/>
          </a:prstGeom>
        </p:spPr>
      </p:pic>
    </p:spTree>
    <p:extLst>
      <p:ext uri="{BB962C8B-B14F-4D97-AF65-F5344CB8AC3E}">
        <p14:creationId xmlns:p14="http://schemas.microsoft.com/office/powerpoint/2010/main" val="4062442603"/>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935367"/>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13</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dirty="0"/>
              <a:t>Mean model: residual analysis</a:t>
            </a:r>
          </a:p>
        </p:txBody>
      </p:sp>
      <p:sp>
        <p:nvSpPr>
          <p:cNvPr id="13" name="TextBox 12">
            <a:extLst>
              <a:ext uri="{FF2B5EF4-FFF2-40B4-BE49-F238E27FC236}">
                <a16:creationId xmlns:a16="http://schemas.microsoft.com/office/drawing/2014/main" id="{584EE985-F49A-2160-FAC8-FEEBA006F3FB}"/>
              </a:ext>
            </a:extLst>
          </p:cNvPr>
          <p:cNvSpPr txBox="1"/>
          <p:nvPr/>
        </p:nvSpPr>
        <p:spPr>
          <a:xfrm>
            <a:off x="4992212" y="362376"/>
            <a:ext cx="321563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The mean model, similarly, cannot capture most patterns of the time series.</a:t>
            </a:r>
          </a:p>
        </p:txBody>
      </p:sp>
      <p:pic>
        <p:nvPicPr>
          <p:cNvPr id="6" name="Picture 5">
            <a:extLst>
              <a:ext uri="{FF2B5EF4-FFF2-40B4-BE49-F238E27FC236}">
                <a16:creationId xmlns:a16="http://schemas.microsoft.com/office/drawing/2014/main" id="{AAE1A6A4-719D-3502-A6F1-FD57F38A7011}"/>
              </a:ext>
            </a:extLst>
          </p:cNvPr>
          <p:cNvPicPr>
            <a:picLocks noChangeAspect="1"/>
          </p:cNvPicPr>
          <p:nvPr/>
        </p:nvPicPr>
        <p:blipFill>
          <a:blip r:embed="rId3"/>
          <a:stretch>
            <a:fillRect/>
          </a:stretch>
        </p:blipFill>
        <p:spPr>
          <a:xfrm>
            <a:off x="196849" y="1824094"/>
            <a:ext cx="5044126" cy="2262536"/>
          </a:xfrm>
          <a:prstGeom prst="rect">
            <a:avLst/>
          </a:prstGeom>
        </p:spPr>
      </p:pic>
      <p:pic>
        <p:nvPicPr>
          <p:cNvPr id="9" name="Picture 8">
            <a:extLst>
              <a:ext uri="{FF2B5EF4-FFF2-40B4-BE49-F238E27FC236}">
                <a16:creationId xmlns:a16="http://schemas.microsoft.com/office/drawing/2014/main" id="{1A354CBE-D1FF-E7E2-7442-67844DC54662}"/>
              </a:ext>
            </a:extLst>
          </p:cNvPr>
          <p:cNvPicPr>
            <a:picLocks noChangeAspect="1"/>
          </p:cNvPicPr>
          <p:nvPr/>
        </p:nvPicPr>
        <p:blipFill>
          <a:blip r:embed="rId4"/>
          <a:stretch>
            <a:fillRect/>
          </a:stretch>
        </p:blipFill>
        <p:spPr>
          <a:xfrm>
            <a:off x="6600031" y="1516429"/>
            <a:ext cx="4339590" cy="2111623"/>
          </a:xfrm>
          <a:prstGeom prst="rect">
            <a:avLst/>
          </a:prstGeom>
        </p:spPr>
      </p:pic>
      <p:pic>
        <p:nvPicPr>
          <p:cNvPr id="10" name="Picture 9">
            <a:extLst>
              <a:ext uri="{FF2B5EF4-FFF2-40B4-BE49-F238E27FC236}">
                <a16:creationId xmlns:a16="http://schemas.microsoft.com/office/drawing/2014/main" id="{C2E05900-4ED3-8AE8-4421-3225BB6980F2}"/>
              </a:ext>
            </a:extLst>
          </p:cNvPr>
          <p:cNvPicPr>
            <a:picLocks noChangeAspect="1"/>
          </p:cNvPicPr>
          <p:nvPr/>
        </p:nvPicPr>
        <p:blipFill>
          <a:blip r:embed="rId5"/>
          <a:stretch>
            <a:fillRect/>
          </a:stretch>
        </p:blipFill>
        <p:spPr>
          <a:xfrm>
            <a:off x="7396321" y="4507093"/>
            <a:ext cx="3646931" cy="2109068"/>
          </a:xfrm>
          <a:prstGeom prst="rect">
            <a:avLst/>
          </a:prstGeom>
        </p:spPr>
      </p:pic>
      <p:pic>
        <p:nvPicPr>
          <p:cNvPr id="11" name="Picture 10">
            <a:extLst>
              <a:ext uri="{FF2B5EF4-FFF2-40B4-BE49-F238E27FC236}">
                <a16:creationId xmlns:a16="http://schemas.microsoft.com/office/drawing/2014/main" id="{5FBB0263-2C31-23AB-6F86-422DDC08F09A}"/>
              </a:ext>
            </a:extLst>
          </p:cNvPr>
          <p:cNvPicPr>
            <a:picLocks noChangeAspect="1"/>
          </p:cNvPicPr>
          <p:nvPr/>
        </p:nvPicPr>
        <p:blipFill>
          <a:blip r:embed="rId6"/>
          <a:stretch>
            <a:fillRect/>
          </a:stretch>
        </p:blipFill>
        <p:spPr>
          <a:xfrm>
            <a:off x="1900118" y="4507093"/>
            <a:ext cx="4195882" cy="2343081"/>
          </a:xfrm>
          <a:prstGeom prst="rect">
            <a:avLst/>
          </a:prstGeom>
        </p:spPr>
      </p:pic>
      <p:sp>
        <p:nvSpPr>
          <p:cNvPr id="15" name="TextBox 14">
            <a:extLst>
              <a:ext uri="{FF2B5EF4-FFF2-40B4-BE49-F238E27FC236}">
                <a16:creationId xmlns:a16="http://schemas.microsoft.com/office/drawing/2014/main" id="{CAEFFA2F-F7E5-4089-CFCD-E40AEED2A385}"/>
              </a:ext>
            </a:extLst>
          </p:cNvPr>
          <p:cNvSpPr txBox="1"/>
          <p:nvPr/>
        </p:nvSpPr>
        <p:spPr>
          <a:xfrm>
            <a:off x="5437824" y="3554976"/>
            <a:ext cx="282291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Both residuals and ACF plot are similar to those of the original time series</a:t>
            </a:r>
          </a:p>
        </p:txBody>
      </p:sp>
      <p:cxnSp>
        <p:nvCxnSpPr>
          <p:cNvPr id="23" name="Straight Arrow Connector 22">
            <a:extLst>
              <a:ext uri="{FF2B5EF4-FFF2-40B4-BE49-F238E27FC236}">
                <a16:creationId xmlns:a16="http://schemas.microsoft.com/office/drawing/2014/main" id="{B5741E4F-3C8F-DAA6-8256-26CC3F535800}"/>
              </a:ext>
            </a:extLst>
          </p:cNvPr>
          <p:cNvCxnSpPr/>
          <p:nvPr/>
        </p:nvCxnSpPr>
        <p:spPr>
          <a:xfrm flipH="1" flipV="1">
            <a:off x="5097780" y="2766060"/>
            <a:ext cx="998220" cy="7889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D2C7F57-A893-EC19-0BF5-AB201BB76EF8}"/>
              </a:ext>
            </a:extLst>
          </p:cNvPr>
          <p:cNvCxnSpPr>
            <a:stCxn id="15" idx="3"/>
          </p:cNvCxnSpPr>
          <p:nvPr/>
        </p:nvCxnSpPr>
        <p:spPr>
          <a:xfrm>
            <a:off x="8260741" y="4016641"/>
            <a:ext cx="597509" cy="10011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8007722"/>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14</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MA(3)</a:t>
            </a:r>
            <a:r>
              <a:rPr lang="en-VN" dirty="0"/>
              <a:t>, </a:t>
            </a:r>
            <a:r>
              <a:rPr lang="en-VN" b="1" dirty="0"/>
              <a:t>MA(6)</a:t>
            </a:r>
            <a:r>
              <a:rPr lang="en-VN" dirty="0"/>
              <a:t>, and </a:t>
            </a:r>
            <a:r>
              <a:rPr lang="en-VN" b="1" dirty="0"/>
              <a:t>MA(12) </a:t>
            </a:r>
            <a:r>
              <a:rPr lang="en-VN" dirty="0"/>
              <a:t>models</a:t>
            </a:r>
          </a:p>
        </p:txBody>
      </p:sp>
      <p:pic>
        <p:nvPicPr>
          <p:cNvPr id="6" name="Picture 5">
            <a:extLst>
              <a:ext uri="{FF2B5EF4-FFF2-40B4-BE49-F238E27FC236}">
                <a16:creationId xmlns:a16="http://schemas.microsoft.com/office/drawing/2014/main" id="{C3E60724-6088-D2A1-17B0-58099ED2B3A0}"/>
              </a:ext>
            </a:extLst>
          </p:cNvPr>
          <p:cNvPicPr>
            <a:picLocks noChangeAspect="1"/>
          </p:cNvPicPr>
          <p:nvPr/>
        </p:nvPicPr>
        <p:blipFill>
          <a:blip r:embed="rId3"/>
          <a:stretch>
            <a:fillRect/>
          </a:stretch>
        </p:blipFill>
        <p:spPr>
          <a:xfrm>
            <a:off x="91441" y="1662903"/>
            <a:ext cx="8968740" cy="5030957"/>
          </a:xfrm>
          <a:prstGeom prst="rect">
            <a:avLst/>
          </a:prstGeom>
        </p:spPr>
      </p:pic>
      <p:sp>
        <p:nvSpPr>
          <p:cNvPr id="9" name="TextBox 8">
            <a:extLst>
              <a:ext uri="{FF2B5EF4-FFF2-40B4-BE49-F238E27FC236}">
                <a16:creationId xmlns:a16="http://schemas.microsoft.com/office/drawing/2014/main" id="{D3612072-6EE2-FFCD-A6FA-91D45ADD628F}"/>
              </a:ext>
            </a:extLst>
          </p:cNvPr>
          <p:cNvSpPr txBox="1"/>
          <p:nvPr/>
        </p:nvSpPr>
        <p:spPr>
          <a:xfrm>
            <a:off x="8009418" y="1779215"/>
            <a:ext cx="2192968" cy="923330"/>
          </a:xfrm>
          <a:prstGeom prst="rect">
            <a:avLst/>
          </a:prstGeom>
          <a:noFill/>
        </p:spPr>
        <p:txBody>
          <a:bodyPr wrap="square" rtlCol="0">
            <a:spAutoFit/>
          </a:bodyPr>
          <a:lstStyle/>
          <a:p>
            <a:pPr marL="285750" indent="-285750">
              <a:buFont typeface="Arial" panose="020B0604020202020204" pitchFamily="34" charset="0"/>
              <a:buChar char="•"/>
            </a:pPr>
            <a:r>
              <a:rPr lang="en-VN" dirty="0">
                <a:solidFill>
                  <a:srgbClr val="FF0000"/>
                </a:solidFill>
              </a:rPr>
              <a:t>Red:</a:t>
            </a:r>
            <a:r>
              <a:rPr lang="en-VN" dirty="0"/>
              <a:t> MA(3)</a:t>
            </a:r>
          </a:p>
          <a:p>
            <a:pPr marL="285750" indent="-285750">
              <a:buFont typeface="Arial" panose="020B0604020202020204" pitchFamily="34" charset="0"/>
              <a:buChar char="•"/>
            </a:pPr>
            <a:r>
              <a:rPr lang="en-VN" dirty="0">
                <a:solidFill>
                  <a:srgbClr val="0130FF"/>
                </a:solidFill>
              </a:rPr>
              <a:t>Blue:</a:t>
            </a:r>
            <a:r>
              <a:rPr lang="en-VN" dirty="0"/>
              <a:t> MA(6)</a:t>
            </a:r>
          </a:p>
          <a:p>
            <a:pPr marL="285750" indent="-285750">
              <a:buFont typeface="Arial" panose="020B0604020202020204" pitchFamily="34" charset="0"/>
              <a:buChar char="•"/>
            </a:pPr>
            <a:r>
              <a:rPr lang="en-VN" dirty="0">
                <a:solidFill>
                  <a:srgbClr val="00B050"/>
                </a:solidFill>
              </a:rPr>
              <a:t>Green:</a:t>
            </a:r>
            <a:r>
              <a:rPr lang="en-VN" dirty="0"/>
              <a:t> MA(12)</a:t>
            </a:r>
          </a:p>
        </p:txBody>
      </p:sp>
      <p:sp>
        <p:nvSpPr>
          <p:cNvPr id="8" name="TextBox 7">
            <a:extLst>
              <a:ext uri="{FF2B5EF4-FFF2-40B4-BE49-F238E27FC236}">
                <a16:creationId xmlns:a16="http://schemas.microsoft.com/office/drawing/2014/main" id="{61630980-40D6-EF0D-6F87-2C34F0B5414A}"/>
              </a:ext>
            </a:extLst>
          </p:cNvPr>
          <p:cNvSpPr txBox="1"/>
          <p:nvPr/>
        </p:nvSpPr>
        <p:spPr>
          <a:xfrm>
            <a:off x="8766812" y="3096261"/>
            <a:ext cx="2948940" cy="1631216"/>
          </a:xfrm>
          <a:prstGeom prst="rect">
            <a:avLst/>
          </a:prstGeom>
          <a:noFill/>
        </p:spPr>
        <p:txBody>
          <a:bodyPr wrap="square" rtlCol="0">
            <a:spAutoFit/>
          </a:bodyPr>
          <a:lstStyle/>
          <a:p>
            <a:pPr marL="285750" indent="-285750">
              <a:buFont typeface="Arial" panose="020B0604020202020204" pitchFamily="34" charset="0"/>
              <a:buChar char="•"/>
            </a:pPr>
            <a:r>
              <a:rPr lang="en-VN" sz="2000" dirty="0"/>
              <a:t>The data is smoothed out and deviates more from the actual values as the forecasting windows increase.</a:t>
            </a:r>
          </a:p>
        </p:txBody>
      </p:sp>
    </p:spTree>
    <p:extLst>
      <p:ext uri="{BB962C8B-B14F-4D97-AF65-F5344CB8AC3E}">
        <p14:creationId xmlns:p14="http://schemas.microsoft.com/office/powerpoint/2010/main" val="1027504427"/>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15</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MA(3) model: </a:t>
            </a:r>
            <a:r>
              <a:rPr lang="en-VN" dirty="0"/>
              <a:t>residual analysis</a:t>
            </a:r>
          </a:p>
        </p:txBody>
      </p:sp>
      <p:pic>
        <p:nvPicPr>
          <p:cNvPr id="3" name="Picture 2">
            <a:extLst>
              <a:ext uri="{FF2B5EF4-FFF2-40B4-BE49-F238E27FC236}">
                <a16:creationId xmlns:a16="http://schemas.microsoft.com/office/drawing/2014/main" id="{8E78D9B8-4FFB-465F-AA62-47313D5F3635}"/>
              </a:ext>
            </a:extLst>
          </p:cNvPr>
          <p:cNvPicPr>
            <a:picLocks noChangeAspect="1"/>
          </p:cNvPicPr>
          <p:nvPr/>
        </p:nvPicPr>
        <p:blipFill>
          <a:blip r:embed="rId3"/>
          <a:stretch>
            <a:fillRect/>
          </a:stretch>
        </p:blipFill>
        <p:spPr>
          <a:xfrm>
            <a:off x="316524" y="1707131"/>
            <a:ext cx="4983760" cy="2257544"/>
          </a:xfrm>
          <a:prstGeom prst="rect">
            <a:avLst/>
          </a:prstGeom>
        </p:spPr>
      </p:pic>
      <p:pic>
        <p:nvPicPr>
          <p:cNvPr id="10" name="Picture 9">
            <a:extLst>
              <a:ext uri="{FF2B5EF4-FFF2-40B4-BE49-F238E27FC236}">
                <a16:creationId xmlns:a16="http://schemas.microsoft.com/office/drawing/2014/main" id="{11B3D048-E788-4DD8-05AA-35B803B7973B}"/>
              </a:ext>
            </a:extLst>
          </p:cNvPr>
          <p:cNvPicPr>
            <a:picLocks noChangeAspect="1"/>
          </p:cNvPicPr>
          <p:nvPr/>
        </p:nvPicPr>
        <p:blipFill>
          <a:blip r:embed="rId4"/>
          <a:stretch>
            <a:fillRect/>
          </a:stretch>
        </p:blipFill>
        <p:spPr>
          <a:xfrm>
            <a:off x="6556719" y="1456365"/>
            <a:ext cx="3886201" cy="2257544"/>
          </a:xfrm>
          <a:prstGeom prst="rect">
            <a:avLst/>
          </a:prstGeom>
        </p:spPr>
      </p:pic>
      <p:pic>
        <p:nvPicPr>
          <p:cNvPr id="13" name="Picture 12">
            <a:extLst>
              <a:ext uri="{FF2B5EF4-FFF2-40B4-BE49-F238E27FC236}">
                <a16:creationId xmlns:a16="http://schemas.microsoft.com/office/drawing/2014/main" id="{9155361B-3D9D-D755-7704-0755D960DA8D}"/>
              </a:ext>
            </a:extLst>
          </p:cNvPr>
          <p:cNvPicPr>
            <a:picLocks noChangeAspect="1"/>
          </p:cNvPicPr>
          <p:nvPr/>
        </p:nvPicPr>
        <p:blipFill>
          <a:blip r:embed="rId5"/>
          <a:stretch>
            <a:fillRect/>
          </a:stretch>
        </p:blipFill>
        <p:spPr>
          <a:xfrm>
            <a:off x="91441" y="4173360"/>
            <a:ext cx="3442836" cy="1952653"/>
          </a:xfrm>
          <a:prstGeom prst="rect">
            <a:avLst/>
          </a:prstGeom>
        </p:spPr>
      </p:pic>
      <p:pic>
        <p:nvPicPr>
          <p:cNvPr id="14" name="Picture 13">
            <a:extLst>
              <a:ext uri="{FF2B5EF4-FFF2-40B4-BE49-F238E27FC236}">
                <a16:creationId xmlns:a16="http://schemas.microsoft.com/office/drawing/2014/main" id="{AA4EA69A-153C-211B-9682-37A6404D49DC}"/>
              </a:ext>
            </a:extLst>
          </p:cNvPr>
          <p:cNvPicPr>
            <a:picLocks noChangeAspect="1"/>
          </p:cNvPicPr>
          <p:nvPr/>
        </p:nvPicPr>
        <p:blipFill>
          <a:blip r:embed="rId6"/>
          <a:stretch>
            <a:fillRect/>
          </a:stretch>
        </p:blipFill>
        <p:spPr>
          <a:xfrm>
            <a:off x="3935730" y="4152597"/>
            <a:ext cx="3730836" cy="2080466"/>
          </a:xfrm>
          <a:prstGeom prst="rect">
            <a:avLst/>
          </a:prstGeom>
        </p:spPr>
      </p:pic>
      <p:pic>
        <p:nvPicPr>
          <p:cNvPr id="15" name="Picture 14">
            <a:extLst>
              <a:ext uri="{FF2B5EF4-FFF2-40B4-BE49-F238E27FC236}">
                <a16:creationId xmlns:a16="http://schemas.microsoft.com/office/drawing/2014/main" id="{178E9CF2-8036-9CA7-89EE-ACD23237521C}"/>
              </a:ext>
            </a:extLst>
          </p:cNvPr>
          <p:cNvPicPr>
            <a:picLocks noChangeAspect="1"/>
          </p:cNvPicPr>
          <p:nvPr/>
        </p:nvPicPr>
        <p:blipFill>
          <a:blip r:embed="rId7"/>
          <a:stretch>
            <a:fillRect/>
          </a:stretch>
        </p:blipFill>
        <p:spPr>
          <a:xfrm>
            <a:off x="7928318" y="4230973"/>
            <a:ext cx="3425482" cy="1923714"/>
          </a:xfrm>
          <a:prstGeom prst="rect">
            <a:avLst/>
          </a:prstGeom>
        </p:spPr>
      </p:pic>
      <p:sp>
        <p:nvSpPr>
          <p:cNvPr id="16" name="TextBox 15">
            <a:extLst>
              <a:ext uri="{FF2B5EF4-FFF2-40B4-BE49-F238E27FC236}">
                <a16:creationId xmlns:a16="http://schemas.microsoft.com/office/drawing/2014/main" id="{504E6F6D-EA26-EBDD-C8A3-91C34FC42AFB}"/>
              </a:ext>
            </a:extLst>
          </p:cNvPr>
          <p:cNvSpPr txBox="1"/>
          <p:nvPr/>
        </p:nvSpPr>
        <p:spPr>
          <a:xfrm>
            <a:off x="5191615" y="180229"/>
            <a:ext cx="541542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The residuals for MA(3) appear to be more random, </a:t>
            </a:r>
            <a:r>
              <a:rPr lang="en-US" dirty="0"/>
              <a:t>with </a:t>
            </a:r>
            <a:r>
              <a:rPr lang="en-VN" dirty="0"/>
              <a:t>no seasonality and trend detected. The error range is much smaller.</a:t>
            </a:r>
          </a:p>
        </p:txBody>
      </p:sp>
    </p:spTree>
    <p:extLst>
      <p:ext uri="{BB962C8B-B14F-4D97-AF65-F5344CB8AC3E}">
        <p14:creationId xmlns:p14="http://schemas.microsoft.com/office/powerpoint/2010/main" val="868298100"/>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16</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Simple exponential smoothing (SES) model:</a:t>
            </a:r>
            <a:r>
              <a:rPr lang="en-VN" dirty="0"/>
              <a:t> forecasts</a:t>
            </a:r>
          </a:p>
        </p:txBody>
      </p:sp>
      <p:pic>
        <p:nvPicPr>
          <p:cNvPr id="3" name="Picture 2">
            <a:extLst>
              <a:ext uri="{FF2B5EF4-FFF2-40B4-BE49-F238E27FC236}">
                <a16:creationId xmlns:a16="http://schemas.microsoft.com/office/drawing/2014/main" id="{F6953DE4-B98B-3873-5168-F1A16FCF38AD}"/>
              </a:ext>
            </a:extLst>
          </p:cNvPr>
          <p:cNvPicPr>
            <a:picLocks noChangeAspect="1"/>
          </p:cNvPicPr>
          <p:nvPr/>
        </p:nvPicPr>
        <p:blipFill>
          <a:blip r:embed="rId3"/>
          <a:stretch>
            <a:fillRect/>
          </a:stretch>
        </p:blipFill>
        <p:spPr>
          <a:xfrm>
            <a:off x="419394" y="1665386"/>
            <a:ext cx="8610306" cy="4873526"/>
          </a:xfrm>
          <a:prstGeom prst="rect">
            <a:avLst/>
          </a:prstGeom>
        </p:spPr>
      </p:pic>
      <p:sp>
        <p:nvSpPr>
          <p:cNvPr id="11" name="TextBox 10">
            <a:extLst>
              <a:ext uri="{FF2B5EF4-FFF2-40B4-BE49-F238E27FC236}">
                <a16:creationId xmlns:a16="http://schemas.microsoft.com/office/drawing/2014/main" id="{0644F328-2C28-499E-3550-C40BDDC12EF1}"/>
              </a:ext>
            </a:extLst>
          </p:cNvPr>
          <p:cNvSpPr txBox="1"/>
          <p:nvPr/>
        </p:nvSpPr>
        <p:spPr>
          <a:xfrm>
            <a:off x="9026038" y="3136916"/>
            <a:ext cx="3162006" cy="1631216"/>
          </a:xfrm>
          <a:prstGeom prst="rect">
            <a:avLst/>
          </a:prstGeom>
          <a:noFill/>
        </p:spPr>
        <p:txBody>
          <a:bodyPr wrap="square" rtlCol="0">
            <a:spAutoFit/>
          </a:bodyPr>
          <a:lstStyle/>
          <a:p>
            <a:pPr marL="285750" indent="-285750">
              <a:buFont typeface="Arial" panose="020B0604020202020204" pitchFamily="34" charset="0"/>
              <a:buChar char="•"/>
            </a:pPr>
            <a:r>
              <a:rPr lang="en-VN" sz="2000" dirty="0"/>
              <a:t>The plot suggests the SES model tends to under</a:t>
            </a:r>
            <a:r>
              <a:rPr lang="en-US" sz="2000" dirty="0"/>
              <a:t>e</a:t>
            </a:r>
            <a:r>
              <a:rPr lang="en-VN" sz="2000" dirty="0"/>
              <a:t>stimate high values and overestimate low values.</a:t>
            </a:r>
          </a:p>
        </p:txBody>
      </p:sp>
    </p:spTree>
    <p:extLst>
      <p:ext uri="{BB962C8B-B14F-4D97-AF65-F5344CB8AC3E}">
        <p14:creationId xmlns:p14="http://schemas.microsoft.com/office/powerpoint/2010/main" val="1287407214"/>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17</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80925"/>
            <a:ext cx="10515600" cy="369332"/>
          </a:xfrm>
          <a:prstGeom prst="rect">
            <a:avLst/>
          </a:prstGeom>
          <a:noFill/>
        </p:spPr>
        <p:txBody>
          <a:bodyPr wrap="square" rtlCol="0">
            <a:spAutoFit/>
          </a:bodyPr>
          <a:lstStyle/>
          <a:p>
            <a:r>
              <a:rPr lang="en-VN" b="1" dirty="0"/>
              <a:t>SES model: </a:t>
            </a:r>
            <a:r>
              <a:rPr lang="en-VN" dirty="0"/>
              <a:t>residual analysis</a:t>
            </a:r>
          </a:p>
        </p:txBody>
      </p:sp>
      <p:sp>
        <p:nvSpPr>
          <p:cNvPr id="16" name="TextBox 15">
            <a:extLst>
              <a:ext uri="{FF2B5EF4-FFF2-40B4-BE49-F238E27FC236}">
                <a16:creationId xmlns:a16="http://schemas.microsoft.com/office/drawing/2014/main" id="{504E6F6D-EA26-EBDD-C8A3-91C34FC42AFB}"/>
              </a:ext>
            </a:extLst>
          </p:cNvPr>
          <p:cNvSpPr txBox="1"/>
          <p:nvPr/>
        </p:nvSpPr>
        <p:spPr>
          <a:xfrm>
            <a:off x="5191615" y="180229"/>
            <a:ext cx="541542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The SES model cannot fully capture the seasonality component, </a:t>
            </a:r>
            <a:r>
              <a:rPr lang="en-US" dirty="0"/>
              <a:t>as </a:t>
            </a:r>
            <a:r>
              <a:rPr lang="en-VN" dirty="0"/>
              <a:t>indicated by the ACF plot. Residuals are scattered and are less likely to be close to 0.</a:t>
            </a:r>
          </a:p>
        </p:txBody>
      </p:sp>
      <p:pic>
        <p:nvPicPr>
          <p:cNvPr id="6" name="Picture 5">
            <a:extLst>
              <a:ext uri="{FF2B5EF4-FFF2-40B4-BE49-F238E27FC236}">
                <a16:creationId xmlns:a16="http://schemas.microsoft.com/office/drawing/2014/main" id="{B25363ED-322F-CB08-736E-B72B6F7ED2F9}"/>
              </a:ext>
            </a:extLst>
          </p:cNvPr>
          <p:cNvPicPr>
            <a:picLocks noChangeAspect="1"/>
          </p:cNvPicPr>
          <p:nvPr/>
        </p:nvPicPr>
        <p:blipFill>
          <a:blip r:embed="rId3"/>
          <a:stretch>
            <a:fillRect/>
          </a:stretch>
        </p:blipFill>
        <p:spPr>
          <a:xfrm>
            <a:off x="316524" y="1644407"/>
            <a:ext cx="4400537" cy="2080466"/>
          </a:xfrm>
          <a:prstGeom prst="rect">
            <a:avLst/>
          </a:prstGeom>
        </p:spPr>
      </p:pic>
      <p:pic>
        <p:nvPicPr>
          <p:cNvPr id="8" name="Picture 7">
            <a:extLst>
              <a:ext uri="{FF2B5EF4-FFF2-40B4-BE49-F238E27FC236}">
                <a16:creationId xmlns:a16="http://schemas.microsoft.com/office/drawing/2014/main" id="{C4500A43-F4FD-D59F-D225-E2C14CEC8666}"/>
              </a:ext>
            </a:extLst>
          </p:cNvPr>
          <p:cNvPicPr>
            <a:picLocks noChangeAspect="1"/>
          </p:cNvPicPr>
          <p:nvPr/>
        </p:nvPicPr>
        <p:blipFill>
          <a:blip r:embed="rId4"/>
          <a:stretch>
            <a:fillRect/>
          </a:stretch>
        </p:blipFill>
        <p:spPr>
          <a:xfrm>
            <a:off x="6182688" y="1270178"/>
            <a:ext cx="4315867" cy="2514097"/>
          </a:xfrm>
          <a:prstGeom prst="rect">
            <a:avLst/>
          </a:prstGeom>
        </p:spPr>
      </p:pic>
      <p:pic>
        <p:nvPicPr>
          <p:cNvPr id="9" name="Picture 8">
            <a:extLst>
              <a:ext uri="{FF2B5EF4-FFF2-40B4-BE49-F238E27FC236}">
                <a16:creationId xmlns:a16="http://schemas.microsoft.com/office/drawing/2014/main" id="{094894E2-21F4-2BE8-32EF-D52F33851F2B}"/>
              </a:ext>
            </a:extLst>
          </p:cNvPr>
          <p:cNvPicPr>
            <a:picLocks noChangeAspect="1"/>
          </p:cNvPicPr>
          <p:nvPr/>
        </p:nvPicPr>
        <p:blipFill>
          <a:blip r:embed="rId5"/>
          <a:stretch>
            <a:fillRect/>
          </a:stretch>
        </p:blipFill>
        <p:spPr>
          <a:xfrm>
            <a:off x="156492" y="4127030"/>
            <a:ext cx="3693410" cy="2027657"/>
          </a:xfrm>
          <a:prstGeom prst="rect">
            <a:avLst/>
          </a:prstGeom>
        </p:spPr>
      </p:pic>
      <p:pic>
        <p:nvPicPr>
          <p:cNvPr id="11" name="Picture 10">
            <a:extLst>
              <a:ext uri="{FF2B5EF4-FFF2-40B4-BE49-F238E27FC236}">
                <a16:creationId xmlns:a16="http://schemas.microsoft.com/office/drawing/2014/main" id="{84D58F1B-1282-972A-0C2D-986832860160}"/>
              </a:ext>
            </a:extLst>
          </p:cNvPr>
          <p:cNvPicPr>
            <a:picLocks noChangeAspect="1"/>
          </p:cNvPicPr>
          <p:nvPr/>
        </p:nvPicPr>
        <p:blipFill>
          <a:blip r:embed="rId6"/>
          <a:stretch>
            <a:fillRect/>
          </a:stretch>
        </p:blipFill>
        <p:spPr>
          <a:xfrm>
            <a:off x="4033694" y="4152597"/>
            <a:ext cx="3710832" cy="2080466"/>
          </a:xfrm>
          <a:prstGeom prst="rect">
            <a:avLst/>
          </a:prstGeom>
        </p:spPr>
      </p:pic>
      <p:pic>
        <p:nvPicPr>
          <p:cNvPr id="12" name="Picture 11">
            <a:extLst>
              <a:ext uri="{FF2B5EF4-FFF2-40B4-BE49-F238E27FC236}">
                <a16:creationId xmlns:a16="http://schemas.microsoft.com/office/drawing/2014/main" id="{1E7CDDE6-EDB1-96C4-64A2-DD96B0322E29}"/>
              </a:ext>
            </a:extLst>
          </p:cNvPr>
          <p:cNvPicPr>
            <a:picLocks noChangeAspect="1"/>
          </p:cNvPicPr>
          <p:nvPr/>
        </p:nvPicPr>
        <p:blipFill>
          <a:blip r:embed="rId7"/>
          <a:stretch>
            <a:fillRect/>
          </a:stretch>
        </p:blipFill>
        <p:spPr>
          <a:xfrm>
            <a:off x="7928318" y="4062305"/>
            <a:ext cx="3710832" cy="2173415"/>
          </a:xfrm>
          <a:prstGeom prst="rect">
            <a:avLst/>
          </a:prstGeom>
        </p:spPr>
      </p:pic>
    </p:spTree>
    <p:extLst>
      <p:ext uri="{BB962C8B-B14F-4D97-AF65-F5344CB8AC3E}">
        <p14:creationId xmlns:p14="http://schemas.microsoft.com/office/powerpoint/2010/main" val="669622342"/>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18</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Holt-Winters (HW) model: </a:t>
            </a:r>
            <a:r>
              <a:rPr lang="en-VN" dirty="0"/>
              <a:t>forecasts</a:t>
            </a:r>
          </a:p>
        </p:txBody>
      </p:sp>
      <p:sp>
        <p:nvSpPr>
          <p:cNvPr id="11" name="TextBox 10">
            <a:extLst>
              <a:ext uri="{FF2B5EF4-FFF2-40B4-BE49-F238E27FC236}">
                <a16:creationId xmlns:a16="http://schemas.microsoft.com/office/drawing/2014/main" id="{0644F328-2C28-499E-3550-C40BDDC12EF1}"/>
              </a:ext>
            </a:extLst>
          </p:cNvPr>
          <p:cNvSpPr txBox="1"/>
          <p:nvPr/>
        </p:nvSpPr>
        <p:spPr>
          <a:xfrm>
            <a:off x="6096000" y="896024"/>
            <a:ext cx="3306494"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VN" dirty="0"/>
              <a:t>The HW model improves its performance after the data point 1990.</a:t>
            </a:r>
          </a:p>
        </p:txBody>
      </p:sp>
      <p:pic>
        <p:nvPicPr>
          <p:cNvPr id="6" name="Picture 5">
            <a:extLst>
              <a:ext uri="{FF2B5EF4-FFF2-40B4-BE49-F238E27FC236}">
                <a16:creationId xmlns:a16="http://schemas.microsoft.com/office/drawing/2014/main" id="{B7BDE491-89F4-61C9-DA92-79C434918347}"/>
              </a:ext>
            </a:extLst>
          </p:cNvPr>
          <p:cNvPicPr>
            <a:picLocks noChangeAspect="1"/>
          </p:cNvPicPr>
          <p:nvPr/>
        </p:nvPicPr>
        <p:blipFill>
          <a:blip r:embed="rId3"/>
          <a:stretch>
            <a:fillRect/>
          </a:stretch>
        </p:blipFill>
        <p:spPr>
          <a:xfrm>
            <a:off x="316524" y="1834014"/>
            <a:ext cx="8556199" cy="4186942"/>
          </a:xfrm>
          <a:prstGeom prst="rect">
            <a:avLst/>
          </a:prstGeom>
        </p:spPr>
      </p:pic>
      <p:pic>
        <p:nvPicPr>
          <p:cNvPr id="8" name="Picture 7">
            <a:extLst>
              <a:ext uri="{FF2B5EF4-FFF2-40B4-BE49-F238E27FC236}">
                <a16:creationId xmlns:a16="http://schemas.microsoft.com/office/drawing/2014/main" id="{DE663CC6-AE03-59CD-50CF-499C91B2B863}"/>
              </a:ext>
            </a:extLst>
          </p:cNvPr>
          <p:cNvPicPr>
            <a:picLocks noChangeAspect="1"/>
          </p:cNvPicPr>
          <p:nvPr/>
        </p:nvPicPr>
        <p:blipFill>
          <a:blip r:embed="rId4"/>
          <a:stretch>
            <a:fillRect/>
          </a:stretch>
        </p:blipFill>
        <p:spPr>
          <a:xfrm>
            <a:off x="8872724" y="2092673"/>
            <a:ext cx="1810966" cy="4095980"/>
          </a:xfrm>
          <a:prstGeom prst="rect">
            <a:avLst/>
          </a:prstGeom>
        </p:spPr>
      </p:pic>
      <p:pic>
        <p:nvPicPr>
          <p:cNvPr id="9" name="Picture 8">
            <a:extLst>
              <a:ext uri="{FF2B5EF4-FFF2-40B4-BE49-F238E27FC236}">
                <a16:creationId xmlns:a16="http://schemas.microsoft.com/office/drawing/2014/main" id="{974D0A51-8FE2-2547-0730-B7705999F708}"/>
              </a:ext>
            </a:extLst>
          </p:cNvPr>
          <p:cNvPicPr>
            <a:picLocks noChangeAspect="1"/>
          </p:cNvPicPr>
          <p:nvPr/>
        </p:nvPicPr>
        <p:blipFill>
          <a:blip r:embed="rId4"/>
          <a:stretch>
            <a:fillRect/>
          </a:stretch>
        </p:blipFill>
        <p:spPr>
          <a:xfrm>
            <a:off x="8872723" y="2047950"/>
            <a:ext cx="1810966" cy="4095980"/>
          </a:xfrm>
          <a:prstGeom prst="rect">
            <a:avLst/>
          </a:prstGeom>
        </p:spPr>
      </p:pic>
      <p:sp>
        <p:nvSpPr>
          <p:cNvPr id="10" name="TextBox 9">
            <a:extLst>
              <a:ext uri="{FF2B5EF4-FFF2-40B4-BE49-F238E27FC236}">
                <a16:creationId xmlns:a16="http://schemas.microsoft.com/office/drawing/2014/main" id="{C0B7D0BC-31EF-4E46-0462-1149964947C7}"/>
              </a:ext>
            </a:extLst>
          </p:cNvPr>
          <p:cNvSpPr txBox="1"/>
          <p:nvPr/>
        </p:nvSpPr>
        <p:spPr>
          <a:xfrm>
            <a:off x="8872723" y="5795010"/>
            <a:ext cx="173431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5-year forecast</a:t>
            </a:r>
          </a:p>
        </p:txBody>
      </p:sp>
      <p:pic>
        <p:nvPicPr>
          <p:cNvPr id="12" name="Picture 11">
            <a:extLst>
              <a:ext uri="{FF2B5EF4-FFF2-40B4-BE49-F238E27FC236}">
                <a16:creationId xmlns:a16="http://schemas.microsoft.com/office/drawing/2014/main" id="{F55337E2-CA2F-28FE-4F12-A51AFB73FA94}"/>
              </a:ext>
            </a:extLst>
          </p:cNvPr>
          <p:cNvPicPr>
            <a:picLocks noChangeAspect="1"/>
          </p:cNvPicPr>
          <p:nvPr/>
        </p:nvPicPr>
        <p:blipFill>
          <a:blip r:embed="rId5"/>
          <a:stretch>
            <a:fillRect/>
          </a:stretch>
        </p:blipFill>
        <p:spPr>
          <a:xfrm>
            <a:off x="10777998" y="3003880"/>
            <a:ext cx="1151604" cy="1510970"/>
          </a:xfrm>
          <a:prstGeom prst="rect">
            <a:avLst/>
          </a:prstGeom>
        </p:spPr>
      </p:pic>
      <p:sp>
        <p:nvSpPr>
          <p:cNvPr id="13" name="TextBox 12">
            <a:extLst>
              <a:ext uri="{FF2B5EF4-FFF2-40B4-BE49-F238E27FC236}">
                <a16:creationId xmlns:a16="http://schemas.microsoft.com/office/drawing/2014/main" id="{1C7F2D33-FE5E-6C6B-998D-2F25EF60921F}"/>
              </a:ext>
            </a:extLst>
          </p:cNvPr>
          <p:cNvSpPr txBox="1"/>
          <p:nvPr/>
        </p:nvSpPr>
        <p:spPr>
          <a:xfrm>
            <a:off x="9778206" y="1162380"/>
            <a:ext cx="227672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 higher</a:t>
            </a:r>
            <a:r>
              <a:rPr lang="en-VN" dirty="0"/>
              <a:t> weight is given to the most recent point.</a:t>
            </a:r>
          </a:p>
        </p:txBody>
      </p:sp>
      <p:cxnSp>
        <p:nvCxnSpPr>
          <p:cNvPr id="15" name="Straight Arrow Connector 14">
            <a:extLst>
              <a:ext uri="{FF2B5EF4-FFF2-40B4-BE49-F238E27FC236}">
                <a16:creationId xmlns:a16="http://schemas.microsoft.com/office/drawing/2014/main" id="{4F321C94-A6EE-E7B5-1949-9C1106E5A0BC}"/>
              </a:ext>
            </a:extLst>
          </p:cNvPr>
          <p:cNvCxnSpPr>
            <a:cxnSpLocks/>
          </p:cNvCxnSpPr>
          <p:nvPr/>
        </p:nvCxnSpPr>
        <p:spPr>
          <a:xfrm flipH="1">
            <a:off x="10916566" y="2106358"/>
            <a:ext cx="968863" cy="108261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1851721"/>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19</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80925"/>
            <a:ext cx="10515600" cy="369332"/>
          </a:xfrm>
          <a:prstGeom prst="rect">
            <a:avLst/>
          </a:prstGeom>
          <a:noFill/>
        </p:spPr>
        <p:txBody>
          <a:bodyPr wrap="square" rtlCol="0">
            <a:spAutoFit/>
          </a:bodyPr>
          <a:lstStyle/>
          <a:p>
            <a:r>
              <a:rPr lang="en-VN" b="1" dirty="0"/>
              <a:t>HW model: </a:t>
            </a:r>
            <a:r>
              <a:rPr lang="en-VN" dirty="0"/>
              <a:t>residual analysis</a:t>
            </a:r>
          </a:p>
        </p:txBody>
      </p:sp>
      <p:sp>
        <p:nvSpPr>
          <p:cNvPr id="16" name="TextBox 15">
            <a:extLst>
              <a:ext uri="{FF2B5EF4-FFF2-40B4-BE49-F238E27FC236}">
                <a16:creationId xmlns:a16="http://schemas.microsoft.com/office/drawing/2014/main" id="{504E6F6D-EA26-EBDD-C8A3-91C34FC42AFB}"/>
              </a:ext>
            </a:extLst>
          </p:cNvPr>
          <p:cNvSpPr txBox="1"/>
          <p:nvPr/>
        </p:nvSpPr>
        <p:spPr>
          <a:xfrm>
            <a:off x="5191615" y="180229"/>
            <a:ext cx="54154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The residuals for HW appear to be random, </a:t>
            </a:r>
            <a:r>
              <a:rPr lang="en-US" dirty="0"/>
              <a:t>with </a:t>
            </a:r>
            <a:r>
              <a:rPr lang="en-VN" dirty="0"/>
              <a:t>no seasonality and trend detected. </a:t>
            </a:r>
          </a:p>
        </p:txBody>
      </p:sp>
      <p:pic>
        <p:nvPicPr>
          <p:cNvPr id="3" name="Picture 2">
            <a:extLst>
              <a:ext uri="{FF2B5EF4-FFF2-40B4-BE49-F238E27FC236}">
                <a16:creationId xmlns:a16="http://schemas.microsoft.com/office/drawing/2014/main" id="{AF96B205-2669-0DFE-D027-C9E47F715BA4}"/>
              </a:ext>
            </a:extLst>
          </p:cNvPr>
          <p:cNvPicPr>
            <a:picLocks noChangeAspect="1"/>
          </p:cNvPicPr>
          <p:nvPr/>
        </p:nvPicPr>
        <p:blipFill>
          <a:blip r:embed="rId3"/>
          <a:stretch>
            <a:fillRect/>
          </a:stretch>
        </p:blipFill>
        <p:spPr>
          <a:xfrm>
            <a:off x="341779" y="1627623"/>
            <a:ext cx="5059973" cy="2350962"/>
          </a:xfrm>
          <a:prstGeom prst="rect">
            <a:avLst/>
          </a:prstGeom>
        </p:spPr>
      </p:pic>
      <p:pic>
        <p:nvPicPr>
          <p:cNvPr id="10" name="Picture 9">
            <a:extLst>
              <a:ext uri="{FF2B5EF4-FFF2-40B4-BE49-F238E27FC236}">
                <a16:creationId xmlns:a16="http://schemas.microsoft.com/office/drawing/2014/main" id="{EB270D0E-4B87-47A2-CDD7-7F1F31CA63B2}"/>
              </a:ext>
            </a:extLst>
          </p:cNvPr>
          <p:cNvPicPr>
            <a:picLocks noChangeAspect="1"/>
          </p:cNvPicPr>
          <p:nvPr/>
        </p:nvPicPr>
        <p:blipFill>
          <a:blip r:embed="rId4"/>
          <a:stretch>
            <a:fillRect/>
          </a:stretch>
        </p:blipFill>
        <p:spPr>
          <a:xfrm>
            <a:off x="6450330" y="1266862"/>
            <a:ext cx="4739640" cy="2735128"/>
          </a:xfrm>
          <a:prstGeom prst="rect">
            <a:avLst/>
          </a:prstGeom>
        </p:spPr>
      </p:pic>
      <p:pic>
        <p:nvPicPr>
          <p:cNvPr id="13" name="Picture 12">
            <a:extLst>
              <a:ext uri="{FF2B5EF4-FFF2-40B4-BE49-F238E27FC236}">
                <a16:creationId xmlns:a16="http://schemas.microsoft.com/office/drawing/2014/main" id="{2EB45D8A-0719-283B-2C0E-602EBC9A8602}"/>
              </a:ext>
            </a:extLst>
          </p:cNvPr>
          <p:cNvPicPr>
            <a:picLocks noChangeAspect="1"/>
          </p:cNvPicPr>
          <p:nvPr/>
        </p:nvPicPr>
        <p:blipFill>
          <a:blip r:embed="rId5"/>
          <a:stretch>
            <a:fillRect/>
          </a:stretch>
        </p:blipFill>
        <p:spPr>
          <a:xfrm>
            <a:off x="0" y="4093670"/>
            <a:ext cx="4070494" cy="2273414"/>
          </a:xfrm>
          <a:prstGeom prst="rect">
            <a:avLst/>
          </a:prstGeom>
        </p:spPr>
      </p:pic>
      <p:pic>
        <p:nvPicPr>
          <p:cNvPr id="14" name="Picture 13">
            <a:extLst>
              <a:ext uri="{FF2B5EF4-FFF2-40B4-BE49-F238E27FC236}">
                <a16:creationId xmlns:a16="http://schemas.microsoft.com/office/drawing/2014/main" id="{F70CE27E-ECBC-DFCF-56D1-29990EB1DB9A}"/>
              </a:ext>
            </a:extLst>
          </p:cNvPr>
          <p:cNvPicPr>
            <a:picLocks noChangeAspect="1"/>
          </p:cNvPicPr>
          <p:nvPr/>
        </p:nvPicPr>
        <p:blipFill>
          <a:blip r:embed="rId6"/>
          <a:stretch>
            <a:fillRect/>
          </a:stretch>
        </p:blipFill>
        <p:spPr>
          <a:xfrm>
            <a:off x="4152900" y="4143073"/>
            <a:ext cx="3886200" cy="2174607"/>
          </a:xfrm>
          <a:prstGeom prst="rect">
            <a:avLst/>
          </a:prstGeom>
        </p:spPr>
      </p:pic>
      <p:pic>
        <p:nvPicPr>
          <p:cNvPr id="15" name="Picture 14">
            <a:extLst>
              <a:ext uri="{FF2B5EF4-FFF2-40B4-BE49-F238E27FC236}">
                <a16:creationId xmlns:a16="http://schemas.microsoft.com/office/drawing/2014/main" id="{523CAC33-8F96-6B4C-CD22-DC1DC8D04264}"/>
              </a:ext>
            </a:extLst>
          </p:cNvPr>
          <p:cNvPicPr>
            <a:picLocks noChangeAspect="1"/>
          </p:cNvPicPr>
          <p:nvPr/>
        </p:nvPicPr>
        <p:blipFill>
          <a:blip r:embed="rId7"/>
          <a:stretch>
            <a:fillRect/>
          </a:stretch>
        </p:blipFill>
        <p:spPr>
          <a:xfrm>
            <a:off x="8153399" y="4120591"/>
            <a:ext cx="3657601" cy="2113171"/>
          </a:xfrm>
          <a:prstGeom prst="rect">
            <a:avLst/>
          </a:prstGeom>
        </p:spPr>
      </p:pic>
    </p:spTree>
    <p:extLst>
      <p:ext uri="{BB962C8B-B14F-4D97-AF65-F5344CB8AC3E}">
        <p14:creationId xmlns:p14="http://schemas.microsoft.com/office/powerpoint/2010/main" val="1466246812"/>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C410CD-601A-6B06-B589-D85E7B17320A}"/>
              </a:ext>
            </a:extLst>
          </p:cNvPr>
          <p:cNvSpPr>
            <a:spLocks noGrp="1"/>
          </p:cNvSpPr>
          <p:nvPr>
            <p:ph type="subTitle" idx="1"/>
          </p:nvPr>
        </p:nvSpPr>
        <p:spPr>
          <a:xfrm>
            <a:off x="6360293" y="2235200"/>
            <a:ext cx="5822171" cy="3802857"/>
          </a:xfrm>
        </p:spPr>
        <p:txBody>
          <a:bodyPr>
            <a:normAutofit/>
          </a:bodyPr>
          <a:lstStyle/>
          <a:p>
            <a:pPr marL="457200" indent="-457200" algn="l">
              <a:lnSpc>
                <a:spcPct val="100000"/>
              </a:lnSpc>
              <a:buAutoNum type="arabicPeriod"/>
            </a:pPr>
            <a:r>
              <a:rPr lang="en-US" b="1" dirty="0">
                <a:ln>
                  <a:solidFill>
                    <a:schemeClr val="accent1">
                      <a:alpha val="0"/>
                    </a:schemeClr>
                  </a:solidFill>
                </a:ln>
              </a:rPr>
              <a:t>Introduction: US Birth data</a:t>
            </a:r>
          </a:p>
          <a:p>
            <a:pPr marL="457200" indent="-457200" algn="l">
              <a:lnSpc>
                <a:spcPct val="100000"/>
              </a:lnSpc>
              <a:buFont typeface="Arial" panose="020B0604020202020204" pitchFamily="34" charset="0"/>
              <a:buAutoNum type="arabicPeriod"/>
            </a:pPr>
            <a:r>
              <a:rPr lang="en-US" b="1" dirty="0">
                <a:ln>
                  <a:solidFill>
                    <a:schemeClr val="accent1">
                      <a:alpha val="0"/>
                    </a:schemeClr>
                  </a:solidFill>
                </a:ln>
              </a:rPr>
              <a:t>Exploratory Data Analysis</a:t>
            </a:r>
          </a:p>
          <a:p>
            <a:pPr marL="457200" indent="-457200" algn="l">
              <a:lnSpc>
                <a:spcPct val="100000"/>
              </a:lnSpc>
              <a:buFont typeface="Arial" panose="020B0604020202020204" pitchFamily="34" charset="0"/>
              <a:buAutoNum type="arabicPeriod"/>
            </a:pPr>
            <a:r>
              <a:rPr lang="en-US" b="1" dirty="0">
                <a:ln>
                  <a:solidFill>
                    <a:schemeClr val="accent1">
                      <a:alpha val="0"/>
                    </a:schemeClr>
                  </a:solidFill>
                </a:ln>
              </a:rPr>
              <a:t>Forecasting question &amp; evaluation criteria</a:t>
            </a:r>
          </a:p>
          <a:p>
            <a:pPr marL="457200" indent="-457200" algn="l">
              <a:lnSpc>
                <a:spcPct val="100000"/>
              </a:lnSpc>
              <a:buAutoNum type="arabicPeriod"/>
            </a:pPr>
            <a:r>
              <a:rPr lang="en-US" b="1" dirty="0">
                <a:ln>
                  <a:solidFill>
                    <a:schemeClr val="accent1">
                      <a:alpha val="0"/>
                    </a:schemeClr>
                  </a:solidFill>
                </a:ln>
              </a:rPr>
              <a:t>Forecasting models</a:t>
            </a:r>
          </a:p>
          <a:p>
            <a:pPr marL="457200" indent="-457200" algn="l">
              <a:lnSpc>
                <a:spcPct val="100000"/>
              </a:lnSpc>
              <a:buAutoNum type="arabicPeriod"/>
            </a:pPr>
            <a:r>
              <a:rPr lang="en-US" b="1" dirty="0">
                <a:ln>
                  <a:solidFill>
                    <a:schemeClr val="accent1">
                      <a:alpha val="0"/>
                    </a:schemeClr>
                  </a:solidFill>
                </a:ln>
              </a:rPr>
              <a:t>Summary</a:t>
            </a:r>
          </a:p>
        </p:txBody>
      </p:sp>
      <p:grpSp>
        <p:nvGrpSpPr>
          <p:cNvPr id="6" name="Group 5">
            <a:extLst>
              <a:ext uri="{FF2B5EF4-FFF2-40B4-BE49-F238E27FC236}">
                <a16:creationId xmlns:a16="http://schemas.microsoft.com/office/drawing/2014/main" id="{91066ECC-3123-6825-6879-10662D1445F5}"/>
              </a:ext>
            </a:extLst>
          </p:cNvPr>
          <p:cNvGrpSpPr/>
          <p:nvPr/>
        </p:nvGrpSpPr>
        <p:grpSpPr>
          <a:xfrm>
            <a:off x="0" y="0"/>
            <a:ext cx="6160227" cy="6858000"/>
            <a:chOff x="0" y="0"/>
            <a:chExt cx="6160227" cy="6858000"/>
          </a:xfrm>
          <a:solidFill>
            <a:schemeClr val="tx2">
              <a:lumMod val="75000"/>
              <a:lumOff val="25000"/>
            </a:schemeClr>
          </a:solidFill>
        </p:grpSpPr>
        <p:sp>
          <p:nvSpPr>
            <p:cNvPr id="4" name="Freeform 3">
              <a:extLst>
                <a:ext uri="{FF2B5EF4-FFF2-40B4-BE49-F238E27FC236}">
                  <a16:creationId xmlns:a16="http://schemas.microsoft.com/office/drawing/2014/main" id="{322369C3-35FB-8ED8-E017-1426F6D22CF5}"/>
                </a:ext>
              </a:extLst>
            </p:cNvPr>
            <p:cNvSpPr/>
            <p:nvPr/>
          </p:nvSpPr>
          <p:spPr>
            <a:xfrm>
              <a:off x="0" y="0"/>
              <a:ext cx="6160227" cy="6858000"/>
            </a:xfrm>
            <a:custGeom>
              <a:avLst/>
              <a:gdLst>
                <a:gd name="connsiteX0" fmla="*/ 0 w 6160227"/>
                <a:gd name="connsiteY0" fmla="*/ 0 h 6858000"/>
                <a:gd name="connsiteX1" fmla="*/ 5083551 w 6160227"/>
                <a:gd name="connsiteY1" fmla="*/ 0 h 6858000"/>
                <a:gd name="connsiteX2" fmla="*/ 5134847 w 6160227"/>
                <a:gd name="connsiteY2" fmla="*/ 72136 h 6858000"/>
                <a:gd name="connsiteX3" fmla="*/ 6160227 w 6160227"/>
                <a:gd name="connsiteY3" fmla="*/ 3429000 h 6858000"/>
                <a:gd name="connsiteX4" fmla="*/ 5134847 w 6160227"/>
                <a:gd name="connsiteY4" fmla="*/ 6785865 h 6858000"/>
                <a:gd name="connsiteX5" fmla="*/ 5083551 w 6160227"/>
                <a:gd name="connsiteY5" fmla="*/ 6858000 h 6858000"/>
                <a:gd name="connsiteX6" fmla="*/ 0 w 6160227"/>
                <a:gd name="connsiteY6" fmla="*/ 6858000 h 6858000"/>
                <a:gd name="connsiteX7" fmla="*/ 0 w 6160227"/>
                <a:gd name="connsiteY7" fmla="*/ 6426931 h 6858000"/>
                <a:gd name="connsiteX8" fmla="*/ 1798 w 6160227"/>
                <a:gd name="connsiteY8" fmla="*/ 6427068 h 6858000"/>
                <a:gd name="connsiteX9" fmla="*/ 156279 w 6160227"/>
                <a:gd name="connsiteY9" fmla="*/ 6430974 h 6858000"/>
                <a:gd name="connsiteX10" fmla="*/ 3158253 w 6160227"/>
                <a:gd name="connsiteY10" fmla="*/ 3429000 h 6858000"/>
                <a:gd name="connsiteX11" fmla="*/ 156279 w 6160227"/>
                <a:gd name="connsiteY11" fmla="*/ 427026 h 6858000"/>
                <a:gd name="connsiteX12" fmla="*/ 1798 w 6160227"/>
                <a:gd name="connsiteY12" fmla="*/ 430932 h 6858000"/>
                <a:gd name="connsiteX13" fmla="*/ 0 w 6160227"/>
                <a:gd name="connsiteY13" fmla="*/ 431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60227" h="6858000">
                  <a:moveTo>
                    <a:pt x="0" y="0"/>
                  </a:moveTo>
                  <a:lnTo>
                    <a:pt x="5083551" y="0"/>
                  </a:lnTo>
                  <a:lnTo>
                    <a:pt x="5134847" y="72136"/>
                  </a:lnTo>
                  <a:cubicBezTo>
                    <a:pt x="5782219" y="1030372"/>
                    <a:pt x="6160227" y="2185542"/>
                    <a:pt x="6160227" y="3429000"/>
                  </a:cubicBezTo>
                  <a:cubicBezTo>
                    <a:pt x="6160227" y="4672459"/>
                    <a:pt x="5782219" y="5827628"/>
                    <a:pt x="5134847" y="6785865"/>
                  </a:cubicBezTo>
                  <a:lnTo>
                    <a:pt x="5083551" y="6858000"/>
                  </a:lnTo>
                  <a:lnTo>
                    <a:pt x="0" y="6858000"/>
                  </a:lnTo>
                  <a:lnTo>
                    <a:pt x="0" y="6426931"/>
                  </a:lnTo>
                  <a:lnTo>
                    <a:pt x="1798" y="6427068"/>
                  </a:lnTo>
                  <a:cubicBezTo>
                    <a:pt x="52964" y="6429662"/>
                    <a:pt x="104468" y="6430974"/>
                    <a:pt x="156279" y="6430974"/>
                  </a:cubicBezTo>
                  <a:cubicBezTo>
                    <a:pt x="1814223" y="6430974"/>
                    <a:pt x="3158253" y="5086944"/>
                    <a:pt x="3158253" y="3429000"/>
                  </a:cubicBezTo>
                  <a:cubicBezTo>
                    <a:pt x="3158253" y="1771056"/>
                    <a:pt x="1814223" y="427026"/>
                    <a:pt x="156279" y="427026"/>
                  </a:cubicBezTo>
                  <a:cubicBezTo>
                    <a:pt x="104468" y="427026"/>
                    <a:pt x="52964" y="428339"/>
                    <a:pt x="1798" y="430932"/>
                  </a:cubicBezTo>
                  <a:lnTo>
                    <a:pt x="0" y="431069"/>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KR">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E59F0335-350C-BB4D-DC91-31B94A92297F}"/>
                </a:ext>
              </a:extLst>
            </p:cNvPr>
            <p:cNvSpPr/>
            <p:nvPr/>
          </p:nvSpPr>
          <p:spPr>
            <a:xfrm>
              <a:off x="0" y="260178"/>
              <a:ext cx="3198340" cy="633764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2" name="Title 1">
            <a:extLst>
              <a:ext uri="{FF2B5EF4-FFF2-40B4-BE49-F238E27FC236}">
                <a16:creationId xmlns:a16="http://schemas.microsoft.com/office/drawing/2014/main" id="{66D93F0B-FE15-BC4C-93A5-F6279528F890}"/>
              </a:ext>
            </a:extLst>
          </p:cNvPr>
          <p:cNvSpPr>
            <a:spLocks noGrp="1"/>
          </p:cNvSpPr>
          <p:nvPr>
            <p:ph type="ctrTitle"/>
          </p:nvPr>
        </p:nvSpPr>
        <p:spPr>
          <a:xfrm>
            <a:off x="2920621" y="2235200"/>
            <a:ext cx="3175379" cy="2387600"/>
          </a:xfrm>
        </p:spPr>
        <p:txBody>
          <a:bodyPr anchor="ctr">
            <a:normAutofit/>
          </a:bodyPr>
          <a:lstStyle/>
          <a:p>
            <a:pPr algn="l"/>
            <a:r>
              <a:rPr lang="en-US" sz="9600" b="1" kern="100" dirty="0">
                <a:ln>
                  <a:solidFill>
                    <a:schemeClr val="accent1">
                      <a:alpha val="0"/>
                    </a:schemeClr>
                  </a:solid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Index</a:t>
            </a:r>
            <a:endParaRPr lang="en-KR" sz="59500" b="1" dirty="0">
              <a:ln>
                <a:solidFill>
                  <a:schemeClr val="accent1">
                    <a:alpha val="0"/>
                  </a:schemeClr>
                </a:solidFill>
              </a:ln>
              <a:solidFill>
                <a:schemeClr val="bg1"/>
              </a:solidFill>
            </a:endParaRPr>
          </a:p>
        </p:txBody>
      </p:sp>
      <p:sp>
        <p:nvSpPr>
          <p:cNvPr id="8" name="Slide Number Placeholder 7">
            <a:extLst>
              <a:ext uri="{FF2B5EF4-FFF2-40B4-BE49-F238E27FC236}">
                <a16:creationId xmlns:a16="http://schemas.microsoft.com/office/drawing/2014/main" id="{E033CE49-D0AB-A5F9-C307-7F5E4C9BE94E}"/>
              </a:ext>
            </a:extLst>
          </p:cNvPr>
          <p:cNvSpPr>
            <a:spLocks noGrp="1"/>
          </p:cNvSpPr>
          <p:nvPr>
            <p:ph type="sldNum" sz="quarter" idx="12"/>
          </p:nvPr>
        </p:nvSpPr>
        <p:spPr/>
        <p:txBody>
          <a:bodyPr/>
          <a:lstStyle/>
          <a:p>
            <a:fld id="{010A6A7A-E285-CC4E-85AE-A3A0BB7863FA}" type="slidenum">
              <a:rPr lang="en-KR" smtClean="0"/>
              <a:t>2</a:t>
            </a:fld>
            <a:endParaRPr lang="en-KR"/>
          </a:p>
        </p:txBody>
      </p:sp>
    </p:spTree>
    <p:extLst>
      <p:ext uri="{BB962C8B-B14F-4D97-AF65-F5344CB8AC3E}">
        <p14:creationId xmlns:p14="http://schemas.microsoft.com/office/powerpoint/2010/main" val="168522375"/>
      </p:ext>
    </p:extLst>
  </p:cSld>
  <p:clrMapOvr>
    <a:masterClrMapping/>
  </p:clrMapOvr>
  <mc:AlternateContent xmlns:mc="http://schemas.openxmlformats.org/markup-compatibility/2006" xmlns:p14="http://schemas.microsoft.com/office/powerpoint/2010/main">
    <mc:Choice Requires="p14">
      <p:transition spd="slow" p14:dur="2000" advTm="19504"/>
    </mc:Choice>
    <mc:Fallback xmlns="">
      <p:transition spd="slow" advTm="1950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673"/>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20</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Decomposition model: </a:t>
            </a:r>
            <a:r>
              <a:rPr lang="en-VN" dirty="0"/>
              <a:t>forecasts</a:t>
            </a:r>
          </a:p>
        </p:txBody>
      </p:sp>
      <p:sp>
        <p:nvSpPr>
          <p:cNvPr id="11" name="TextBox 10">
            <a:extLst>
              <a:ext uri="{FF2B5EF4-FFF2-40B4-BE49-F238E27FC236}">
                <a16:creationId xmlns:a16="http://schemas.microsoft.com/office/drawing/2014/main" id="{0644F328-2C28-499E-3550-C40BDDC12EF1}"/>
              </a:ext>
            </a:extLst>
          </p:cNvPr>
          <p:cNvSpPr txBox="1"/>
          <p:nvPr/>
        </p:nvSpPr>
        <p:spPr>
          <a:xfrm>
            <a:off x="6343650" y="902367"/>
            <a:ext cx="537591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VN" dirty="0"/>
              <a:t>Similar to HW, the decomposition model performs better as the time period moves further.</a:t>
            </a:r>
          </a:p>
        </p:txBody>
      </p:sp>
      <p:pic>
        <p:nvPicPr>
          <p:cNvPr id="6" name="Picture 5">
            <a:extLst>
              <a:ext uri="{FF2B5EF4-FFF2-40B4-BE49-F238E27FC236}">
                <a16:creationId xmlns:a16="http://schemas.microsoft.com/office/drawing/2014/main" id="{0512BD7E-1499-54C7-F9DF-265925CE9CC6}"/>
              </a:ext>
            </a:extLst>
          </p:cNvPr>
          <p:cNvPicPr>
            <a:picLocks noChangeAspect="1"/>
          </p:cNvPicPr>
          <p:nvPr/>
        </p:nvPicPr>
        <p:blipFill>
          <a:blip r:embed="rId3"/>
          <a:stretch>
            <a:fillRect/>
          </a:stretch>
        </p:blipFill>
        <p:spPr>
          <a:xfrm>
            <a:off x="632460" y="1660208"/>
            <a:ext cx="7772400" cy="4543424"/>
          </a:xfrm>
          <a:prstGeom prst="rect">
            <a:avLst/>
          </a:prstGeom>
        </p:spPr>
      </p:pic>
      <p:pic>
        <p:nvPicPr>
          <p:cNvPr id="8" name="Picture 7">
            <a:extLst>
              <a:ext uri="{FF2B5EF4-FFF2-40B4-BE49-F238E27FC236}">
                <a16:creationId xmlns:a16="http://schemas.microsoft.com/office/drawing/2014/main" id="{1C6931F4-8CD8-7B14-D850-AC6454134752}"/>
              </a:ext>
            </a:extLst>
          </p:cNvPr>
          <p:cNvPicPr>
            <a:picLocks noChangeAspect="1"/>
          </p:cNvPicPr>
          <p:nvPr/>
        </p:nvPicPr>
        <p:blipFill>
          <a:blip r:embed="rId4"/>
          <a:stretch>
            <a:fillRect/>
          </a:stretch>
        </p:blipFill>
        <p:spPr>
          <a:xfrm>
            <a:off x="8507743" y="2020332"/>
            <a:ext cx="2324381" cy="3992307"/>
          </a:xfrm>
          <a:prstGeom prst="rect">
            <a:avLst/>
          </a:prstGeom>
        </p:spPr>
      </p:pic>
    </p:spTree>
    <p:extLst>
      <p:ext uri="{BB962C8B-B14F-4D97-AF65-F5344CB8AC3E}">
        <p14:creationId xmlns:p14="http://schemas.microsoft.com/office/powerpoint/2010/main" val="2018301038"/>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21</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80925"/>
            <a:ext cx="10515600" cy="369332"/>
          </a:xfrm>
          <a:prstGeom prst="rect">
            <a:avLst/>
          </a:prstGeom>
          <a:noFill/>
        </p:spPr>
        <p:txBody>
          <a:bodyPr wrap="square" rtlCol="0">
            <a:spAutoFit/>
          </a:bodyPr>
          <a:lstStyle/>
          <a:p>
            <a:r>
              <a:rPr lang="en-VN" b="1" dirty="0"/>
              <a:t>Decomposition model: </a:t>
            </a:r>
            <a:r>
              <a:rPr lang="en-VN" dirty="0"/>
              <a:t>residual analysis</a:t>
            </a:r>
          </a:p>
        </p:txBody>
      </p:sp>
      <p:sp>
        <p:nvSpPr>
          <p:cNvPr id="16" name="TextBox 15">
            <a:extLst>
              <a:ext uri="{FF2B5EF4-FFF2-40B4-BE49-F238E27FC236}">
                <a16:creationId xmlns:a16="http://schemas.microsoft.com/office/drawing/2014/main" id="{504E6F6D-EA26-EBDD-C8A3-91C34FC42AFB}"/>
              </a:ext>
            </a:extLst>
          </p:cNvPr>
          <p:cNvSpPr txBox="1"/>
          <p:nvPr/>
        </p:nvSpPr>
        <p:spPr>
          <a:xfrm>
            <a:off x="5191615" y="180229"/>
            <a:ext cx="54154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The residuals for Decomposition model appear to be random, </a:t>
            </a:r>
            <a:r>
              <a:rPr lang="en-US" dirty="0"/>
              <a:t>with </a:t>
            </a:r>
            <a:r>
              <a:rPr lang="en-VN" dirty="0"/>
              <a:t>no seasonality and trend detected. </a:t>
            </a:r>
          </a:p>
        </p:txBody>
      </p:sp>
      <p:pic>
        <p:nvPicPr>
          <p:cNvPr id="6" name="Picture 5">
            <a:extLst>
              <a:ext uri="{FF2B5EF4-FFF2-40B4-BE49-F238E27FC236}">
                <a16:creationId xmlns:a16="http://schemas.microsoft.com/office/drawing/2014/main" id="{F5AFA7CD-BD6D-3977-ABE5-E23CDD973CEF}"/>
              </a:ext>
            </a:extLst>
          </p:cNvPr>
          <p:cNvPicPr>
            <a:picLocks noChangeAspect="1"/>
          </p:cNvPicPr>
          <p:nvPr/>
        </p:nvPicPr>
        <p:blipFill>
          <a:blip r:embed="rId3"/>
          <a:stretch>
            <a:fillRect/>
          </a:stretch>
        </p:blipFill>
        <p:spPr>
          <a:xfrm>
            <a:off x="371673" y="1534717"/>
            <a:ext cx="4957103" cy="2429178"/>
          </a:xfrm>
          <a:prstGeom prst="rect">
            <a:avLst/>
          </a:prstGeom>
        </p:spPr>
      </p:pic>
      <p:pic>
        <p:nvPicPr>
          <p:cNvPr id="8" name="Picture 7">
            <a:extLst>
              <a:ext uri="{FF2B5EF4-FFF2-40B4-BE49-F238E27FC236}">
                <a16:creationId xmlns:a16="http://schemas.microsoft.com/office/drawing/2014/main" id="{6A26064A-10FA-178D-B2B1-6753319DCF2F}"/>
              </a:ext>
            </a:extLst>
          </p:cNvPr>
          <p:cNvPicPr>
            <a:picLocks noChangeAspect="1"/>
          </p:cNvPicPr>
          <p:nvPr/>
        </p:nvPicPr>
        <p:blipFill>
          <a:blip r:embed="rId4"/>
          <a:stretch>
            <a:fillRect/>
          </a:stretch>
        </p:blipFill>
        <p:spPr>
          <a:xfrm>
            <a:off x="6316979" y="1364042"/>
            <a:ext cx="4736124" cy="2633961"/>
          </a:xfrm>
          <a:prstGeom prst="rect">
            <a:avLst/>
          </a:prstGeom>
        </p:spPr>
      </p:pic>
      <p:pic>
        <p:nvPicPr>
          <p:cNvPr id="9" name="Picture 8">
            <a:extLst>
              <a:ext uri="{FF2B5EF4-FFF2-40B4-BE49-F238E27FC236}">
                <a16:creationId xmlns:a16="http://schemas.microsoft.com/office/drawing/2014/main" id="{3F420EE1-D8FA-71B4-DEEA-787B4E1E2615}"/>
              </a:ext>
            </a:extLst>
          </p:cNvPr>
          <p:cNvPicPr>
            <a:picLocks noChangeAspect="1"/>
          </p:cNvPicPr>
          <p:nvPr/>
        </p:nvPicPr>
        <p:blipFill>
          <a:blip r:embed="rId5"/>
          <a:stretch>
            <a:fillRect/>
          </a:stretch>
        </p:blipFill>
        <p:spPr>
          <a:xfrm>
            <a:off x="316524" y="4180207"/>
            <a:ext cx="3679494" cy="2053555"/>
          </a:xfrm>
          <a:prstGeom prst="rect">
            <a:avLst/>
          </a:prstGeom>
        </p:spPr>
      </p:pic>
      <p:pic>
        <p:nvPicPr>
          <p:cNvPr id="11" name="Picture 10">
            <a:extLst>
              <a:ext uri="{FF2B5EF4-FFF2-40B4-BE49-F238E27FC236}">
                <a16:creationId xmlns:a16="http://schemas.microsoft.com/office/drawing/2014/main" id="{2C4AA275-D8FE-A34D-221E-29D68EE261C3}"/>
              </a:ext>
            </a:extLst>
          </p:cNvPr>
          <p:cNvPicPr>
            <a:picLocks noChangeAspect="1"/>
          </p:cNvPicPr>
          <p:nvPr/>
        </p:nvPicPr>
        <p:blipFill>
          <a:blip r:embed="rId6"/>
          <a:stretch>
            <a:fillRect/>
          </a:stretch>
        </p:blipFill>
        <p:spPr>
          <a:xfrm>
            <a:off x="4224741" y="4180207"/>
            <a:ext cx="3742518" cy="2037705"/>
          </a:xfrm>
          <a:prstGeom prst="rect">
            <a:avLst/>
          </a:prstGeom>
        </p:spPr>
      </p:pic>
      <p:pic>
        <p:nvPicPr>
          <p:cNvPr id="12" name="Picture 11">
            <a:extLst>
              <a:ext uri="{FF2B5EF4-FFF2-40B4-BE49-F238E27FC236}">
                <a16:creationId xmlns:a16="http://schemas.microsoft.com/office/drawing/2014/main" id="{B1F9C7E3-A269-D67E-A709-B0F3C37C789C}"/>
              </a:ext>
            </a:extLst>
          </p:cNvPr>
          <p:cNvPicPr>
            <a:picLocks noChangeAspect="1"/>
          </p:cNvPicPr>
          <p:nvPr/>
        </p:nvPicPr>
        <p:blipFill>
          <a:blip r:embed="rId7"/>
          <a:stretch>
            <a:fillRect/>
          </a:stretch>
        </p:blipFill>
        <p:spPr>
          <a:xfrm>
            <a:off x="8096250" y="4158324"/>
            <a:ext cx="3529173" cy="2037705"/>
          </a:xfrm>
          <a:prstGeom prst="rect">
            <a:avLst/>
          </a:prstGeom>
        </p:spPr>
      </p:pic>
    </p:spTree>
    <p:extLst>
      <p:ext uri="{BB962C8B-B14F-4D97-AF65-F5344CB8AC3E}">
        <p14:creationId xmlns:p14="http://schemas.microsoft.com/office/powerpoint/2010/main" val="4090640022"/>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673"/>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22</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ARIMA model: </a:t>
            </a:r>
            <a:r>
              <a:rPr lang="en-VN" dirty="0"/>
              <a:t>forecasts</a:t>
            </a:r>
          </a:p>
        </p:txBody>
      </p:sp>
      <p:sp>
        <p:nvSpPr>
          <p:cNvPr id="11" name="TextBox 10">
            <a:extLst>
              <a:ext uri="{FF2B5EF4-FFF2-40B4-BE49-F238E27FC236}">
                <a16:creationId xmlns:a16="http://schemas.microsoft.com/office/drawing/2014/main" id="{0644F328-2C28-499E-3550-C40BDDC12EF1}"/>
              </a:ext>
            </a:extLst>
          </p:cNvPr>
          <p:cNvSpPr txBox="1"/>
          <p:nvPr/>
        </p:nvSpPr>
        <p:spPr>
          <a:xfrm>
            <a:off x="6355080" y="1276947"/>
            <a:ext cx="537591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VN" b="1" dirty="0"/>
              <a:t>Selected model:</a:t>
            </a:r>
            <a:r>
              <a:rPr lang="en-VN" dirty="0"/>
              <a:t> </a:t>
            </a:r>
            <a:r>
              <a:rPr lang="en-US" dirty="0"/>
              <a:t>ARIMA(4,1,0)(0,1,1)[12]</a:t>
            </a:r>
          </a:p>
          <a:p>
            <a:pPr marL="285750" indent="-285750">
              <a:buFont typeface="Arial" panose="020B0604020202020204" pitchFamily="34" charset="0"/>
              <a:buChar char="•"/>
            </a:pPr>
            <a:r>
              <a:rPr lang="en-US" dirty="0" err="1"/>
              <a:t>Forecastsing</a:t>
            </a:r>
            <a:r>
              <a:rPr lang="en-US" dirty="0"/>
              <a:t> results fit the actual data well.</a:t>
            </a:r>
            <a:endParaRPr lang="en-VN" dirty="0"/>
          </a:p>
        </p:txBody>
      </p:sp>
      <p:pic>
        <p:nvPicPr>
          <p:cNvPr id="3" name="Picture 2">
            <a:extLst>
              <a:ext uri="{FF2B5EF4-FFF2-40B4-BE49-F238E27FC236}">
                <a16:creationId xmlns:a16="http://schemas.microsoft.com/office/drawing/2014/main" id="{0632109F-60E2-CBC9-C4AC-FDEC67736627}"/>
              </a:ext>
            </a:extLst>
          </p:cNvPr>
          <p:cNvPicPr>
            <a:picLocks noChangeAspect="1"/>
          </p:cNvPicPr>
          <p:nvPr/>
        </p:nvPicPr>
        <p:blipFill>
          <a:blip r:embed="rId3"/>
          <a:stretch>
            <a:fillRect/>
          </a:stretch>
        </p:blipFill>
        <p:spPr>
          <a:xfrm>
            <a:off x="91441" y="1950523"/>
            <a:ext cx="8519159" cy="4062116"/>
          </a:xfrm>
          <a:prstGeom prst="rect">
            <a:avLst/>
          </a:prstGeom>
        </p:spPr>
      </p:pic>
      <p:pic>
        <p:nvPicPr>
          <p:cNvPr id="9" name="Picture 8">
            <a:extLst>
              <a:ext uri="{FF2B5EF4-FFF2-40B4-BE49-F238E27FC236}">
                <a16:creationId xmlns:a16="http://schemas.microsoft.com/office/drawing/2014/main" id="{EDFFCF9B-A8D1-F9C8-2FBA-6DA8916411D2}"/>
              </a:ext>
            </a:extLst>
          </p:cNvPr>
          <p:cNvPicPr>
            <a:picLocks noChangeAspect="1"/>
          </p:cNvPicPr>
          <p:nvPr/>
        </p:nvPicPr>
        <p:blipFill>
          <a:blip r:embed="rId4"/>
          <a:stretch>
            <a:fillRect/>
          </a:stretch>
        </p:blipFill>
        <p:spPr>
          <a:xfrm>
            <a:off x="8835682" y="2172303"/>
            <a:ext cx="1996441" cy="4086466"/>
          </a:xfrm>
          <a:prstGeom prst="rect">
            <a:avLst/>
          </a:prstGeom>
        </p:spPr>
      </p:pic>
    </p:spTree>
    <p:extLst>
      <p:ext uri="{BB962C8B-B14F-4D97-AF65-F5344CB8AC3E}">
        <p14:creationId xmlns:p14="http://schemas.microsoft.com/office/powerpoint/2010/main" val="2629571382"/>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23</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80925"/>
            <a:ext cx="10515600" cy="369332"/>
          </a:xfrm>
          <a:prstGeom prst="rect">
            <a:avLst/>
          </a:prstGeom>
          <a:noFill/>
        </p:spPr>
        <p:txBody>
          <a:bodyPr wrap="square" rtlCol="0">
            <a:spAutoFit/>
          </a:bodyPr>
          <a:lstStyle/>
          <a:p>
            <a:r>
              <a:rPr lang="en-VN" b="1" dirty="0"/>
              <a:t>ARIMA model:</a:t>
            </a:r>
            <a:r>
              <a:rPr lang="en-VN" dirty="0"/>
              <a:t> residual analysis</a:t>
            </a:r>
          </a:p>
        </p:txBody>
      </p:sp>
      <p:sp>
        <p:nvSpPr>
          <p:cNvPr id="16" name="TextBox 15">
            <a:extLst>
              <a:ext uri="{FF2B5EF4-FFF2-40B4-BE49-F238E27FC236}">
                <a16:creationId xmlns:a16="http://schemas.microsoft.com/office/drawing/2014/main" id="{504E6F6D-EA26-EBDD-C8A3-91C34FC42AFB}"/>
              </a:ext>
            </a:extLst>
          </p:cNvPr>
          <p:cNvSpPr txBox="1"/>
          <p:nvPr/>
        </p:nvSpPr>
        <p:spPr>
          <a:xfrm>
            <a:off x="5191615" y="180229"/>
            <a:ext cx="54154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VN" dirty="0"/>
              <a:t>The residuals for ARIMA model appear to be random, </a:t>
            </a:r>
            <a:r>
              <a:rPr lang="en-US" dirty="0"/>
              <a:t>with </a:t>
            </a:r>
            <a:r>
              <a:rPr lang="en-VN" dirty="0"/>
              <a:t>no seasonality and trend detected. </a:t>
            </a:r>
          </a:p>
        </p:txBody>
      </p:sp>
      <p:pic>
        <p:nvPicPr>
          <p:cNvPr id="3" name="Picture 2">
            <a:extLst>
              <a:ext uri="{FF2B5EF4-FFF2-40B4-BE49-F238E27FC236}">
                <a16:creationId xmlns:a16="http://schemas.microsoft.com/office/drawing/2014/main" id="{F17496B8-0D67-0426-82F6-361AF2B54918}"/>
              </a:ext>
            </a:extLst>
          </p:cNvPr>
          <p:cNvPicPr>
            <a:picLocks noChangeAspect="1"/>
          </p:cNvPicPr>
          <p:nvPr/>
        </p:nvPicPr>
        <p:blipFill>
          <a:blip r:embed="rId3"/>
          <a:stretch>
            <a:fillRect/>
          </a:stretch>
        </p:blipFill>
        <p:spPr>
          <a:xfrm>
            <a:off x="681989" y="1809203"/>
            <a:ext cx="4146929" cy="2076255"/>
          </a:xfrm>
          <a:prstGeom prst="rect">
            <a:avLst/>
          </a:prstGeom>
        </p:spPr>
      </p:pic>
      <p:pic>
        <p:nvPicPr>
          <p:cNvPr id="10" name="Picture 9">
            <a:extLst>
              <a:ext uri="{FF2B5EF4-FFF2-40B4-BE49-F238E27FC236}">
                <a16:creationId xmlns:a16="http://schemas.microsoft.com/office/drawing/2014/main" id="{13348E95-90BC-2114-FB1A-738CB5D19511}"/>
              </a:ext>
            </a:extLst>
          </p:cNvPr>
          <p:cNvPicPr>
            <a:picLocks noChangeAspect="1"/>
          </p:cNvPicPr>
          <p:nvPr/>
        </p:nvPicPr>
        <p:blipFill>
          <a:blip r:embed="rId4"/>
          <a:stretch>
            <a:fillRect/>
          </a:stretch>
        </p:blipFill>
        <p:spPr>
          <a:xfrm>
            <a:off x="6273493" y="1347978"/>
            <a:ext cx="4484079" cy="2558187"/>
          </a:xfrm>
          <a:prstGeom prst="rect">
            <a:avLst/>
          </a:prstGeom>
        </p:spPr>
      </p:pic>
      <p:pic>
        <p:nvPicPr>
          <p:cNvPr id="13" name="Picture 12">
            <a:extLst>
              <a:ext uri="{FF2B5EF4-FFF2-40B4-BE49-F238E27FC236}">
                <a16:creationId xmlns:a16="http://schemas.microsoft.com/office/drawing/2014/main" id="{8433BCAA-39FE-D2C3-51C9-D95814A978EB}"/>
              </a:ext>
            </a:extLst>
          </p:cNvPr>
          <p:cNvPicPr>
            <a:picLocks noChangeAspect="1"/>
          </p:cNvPicPr>
          <p:nvPr/>
        </p:nvPicPr>
        <p:blipFill>
          <a:blip r:embed="rId5"/>
          <a:stretch>
            <a:fillRect/>
          </a:stretch>
        </p:blipFill>
        <p:spPr>
          <a:xfrm>
            <a:off x="91441" y="4088514"/>
            <a:ext cx="3742518" cy="2108601"/>
          </a:xfrm>
          <a:prstGeom prst="rect">
            <a:avLst/>
          </a:prstGeom>
        </p:spPr>
      </p:pic>
      <p:pic>
        <p:nvPicPr>
          <p:cNvPr id="14" name="Picture 13">
            <a:extLst>
              <a:ext uri="{FF2B5EF4-FFF2-40B4-BE49-F238E27FC236}">
                <a16:creationId xmlns:a16="http://schemas.microsoft.com/office/drawing/2014/main" id="{A5C55379-C38A-A640-36D2-61CE604B5166}"/>
              </a:ext>
            </a:extLst>
          </p:cNvPr>
          <p:cNvPicPr>
            <a:picLocks noChangeAspect="1"/>
          </p:cNvPicPr>
          <p:nvPr/>
        </p:nvPicPr>
        <p:blipFill>
          <a:blip r:embed="rId6"/>
          <a:stretch>
            <a:fillRect/>
          </a:stretch>
        </p:blipFill>
        <p:spPr>
          <a:xfrm>
            <a:off x="4036782" y="4130599"/>
            <a:ext cx="3578057" cy="2037706"/>
          </a:xfrm>
          <a:prstGeom prst="rect">
            <a:avLst/>
          </a:prstGeom>
        </p:spPr>
      </p:pic>
      <p:pic>
        <p:nvPicPr>
          <p:cNvPr id="15" name="Picture 14">
            <a:extLst>
              <a:ext uri="{FF2B5EF4-FFF2-40B4-BE49-F238E27FC236}">
                <a16:creationId xmlns:a16="http://schemas.microsoft.com/office/drawing/2014/main" id="{F29455A8-B258-FA08-9207-B904408DFE2C}"/>
              </a:ext>
            </a:extLst>
          </p:cNvPr>
          <p:cNvPicPr>
            <a:picLocks noChangeAspect="1"/>
          </p:cNvPicPr>
          <p:nvPr/>
        </p:nvPicPr>
        <p:blipFill>
          <a:blip r:embed="rId7"/>
          <a:stretch>
            <a:fillRect/>
          </a:stretch>
        </p:blipFill>
        <p:spPr>
          <a:xfrm>
            <a:off x="7899328" y="4092260"/>
            <a:ext cx="3660776" cy="2076045"/>
          </a:xfrm>
          <a:prstGeom prst="rect">
            <a:avLst/>
          </a:prstGeom>
        </p:spPr>
      </p:pic>
    </p:spTree>
    <p:extLst>
      <p:ext uri="{BB962C8B-B14F-4D97-AF65-F5344CB8AC3E}">
        <p14:creationId xmlns:p14="http://schemas.microsoft.com/office/powerpoint/2010/main" val="1427180108"/>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673"/>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24</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Simple Linear Regression (SLR)</a:t>
            </a:r>
          </a:p>
        </p:txBody>
      </p:sp>
      <p:sp>
        <p:nvSpPr>
          <p:cNvPr id="10" name="TextBox 9">
            <a:extLst>
              <a:ext uri="{FF2B5EF4-FFF2-40B4-BE49-F238E27FC236}">
                <a16:creationId xmlns:a16="http://schemas.microsoft.com/office/drawing/2014/main" id="{3AD1BE60-D6B0-7B86-0163-163EB4C87A2B}"/>
              </a:ext>
            </a:extLst>
          </p:cNvPr>
          <p:cNvSpPr txBox="1"/>
          <p:nvPr/>
        </p:nvSpPr>
        <p:spPr>
          <a:xfrm>
            <a:off x="91441" y="1641031"/>
            <a:ext cx="10515600" cy="923330"/>
          </a:xfrm>
          <a:prstGeom prst="rect">
            <a:avLst/>
          </a:prstGeom>
          <a:noFill/>
        </p:spPr>
        <p:txBody>
          <a:bodyPr wrap="square" rtlCol="0">
            <a:spAutoFit/>
          </a:bodyPr>
          <a:lstStyle/>
          <a:p>
            <a:pPr marL="285750" indent="-285750">
              <a:buFont typeface="Arial" panose="020B0604020202020204" pitchFamily="34" charset="0"/>
              <a:buChar char="•"/>
            </a:pPr>
            <a:r>
              <a:rPr lang="en-VN" b="1" dirty="0"/>
              <a:t>Predictor:</a:t>
            </a:r>
            <a:r>
              <a:rPr lang="en-VN" dirty="0"/>
              <a:t> Median annual household income from 1985 – 2015.</a:t>
            </a:r>
          </a:p>
          <a:p>
            <a:pPr marL="285750" indent="-285750">
              <a:buFont typeface="Arial" panose="020B0604020202020204" pitchFamily="34" charset="0"/>
              <a:buChar char="•"/>
            </a:pPr>
            <a:r>
              <a:rPr lang="en-VN" b="1" dirty="0"/>
              <a:t>Regression result: </a:t>
            </a:r>
          </a:p>
          <a:p>
            <a:endParaRPr lang="en-VN" dirty="0"/>
          </a:p>
        </p:txBody>
      </p:sp>
      <p:pic>
        <p:nvPicPr>
          <p:cNvPr id="12" name="Picture 11">
            <a:extLst>
              <a:ext uri="{FF2B5EF4-FFF2-40B4-BE49-F238E27FC236}">
                <a16:creationId xmlns:a16="http://schemas.microsoft.com/office/drawing/2014/main" id="{39E69454-8783-0582-BDE5-EF7241DBB378}"/>
              </a:ext>
            </a:extLst>
          </p:cNvPr>
          <p:cNvPicPr>
            <a:picLocks noChangeAspect="1"/>
          </p:cNvPicPr>
          <p:nvPr/>
        </p:nvPicPr>
        <p:blipFill>
          <a:blip r:embed="rId3"/>
          <a:stretch>
            <a:fillRect/>
          </a:stretch>
        </p:blipFill>
        <p:spPr>
          <a:xfrm>
            <a:off x="105463" y="3065826"/>
            <a:ext cx="4525198" cy="1325563"/>
          </a:xfrm>
          <a:prstGeom prst="rect">
            <a:avLst/>
          </a:prstGeom>
        </p:spPr>
      </p:pic>
      <p:pic>
        <p:nvPicPr>
          <p:cNvPr id="13" name="Picture 12">
            <a:extLst>
              <a:ext uri="{FF2B5EF4-FFF2-40B4-BE49-F238E27FC236}">
                <a16:creationId xmlns:a16="http://schemas.microsoft.com/office/drawing/2014/main" id="{909746FE-89F4-1A72-595C-148A1F12D024}"/>
              </a:ext>
            </a:extLst>
          </p:cNvPr>
          <p:cNvPicPr>
            <a:picLocks noChangeAspect="1"/>
          </p:cNvPicPr>
          <p:nvPr/>
        </p:nvPicPr>
        <p:blipFill>
          <a:blip r:embed="rId4"/>
          <a:stretch>
            <a:fillRect/>
          </a:stretch>
        </p:blipFill>
        <p:spPr>
          <a:xfrm>
            <a:off x="3936143" y="2170924"/>
            <a:ext cx="8232879" cy="4253654"/>
          </a:xfrm>
          <a:prstGeom prst="rect">
            <a:avLst/>
          </a:prstGeom>
        </p:spPr>
      </p:pic>
    </p:spTree>
    <p:extLst>
      <p:ext uri="{BB962C8B-B14F-4D97-AF65-F5344CB8AC3E}">
        <p14:creationId xmlns:p14="http://schemas.microsoft.com/office/powerpoint/2010/main" val="1078290644"/>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673"/>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models</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25</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369332"/>
          </a:xfrm>
          <a:prstGeom prst="rect">
            <a:avLst/>
          </a:prstGeom>
          <a:noFill/>
        </p:spPr>
        <p:txBody>
          <a:bodyPr wrap="square" rtlCol="0">
            <a:spAutoFit/>
          </a:bodyPr>
          <a:lstStyle/>
          <a:p>
            <a:r>
              <a:rPr lang="en-VN" b="1" dirty="0"/>
              <a:t>SLR:</a:t>
            </a:r>
            <a:r>
              <a:rPr lang="en-VN" dirty="0"/>
              <a:t> Model validation</a:t>
            </a:r>
          </a:p>
        </p:txBody>
      </p:sp>
      <p:pic>
        <p:nvPicPr>
          <p:cNvPr id="3" name="Picture 2">
            <a:extLst>
              <a:ext uri="{FF2B5EF4-FFF2-40B4-BE49-F238E27FC236}">
                <a16:creationId xmlns:a16="http://schemas.microsoft.com/office/drawing/2014/main" id="{D39961B1-42FD-6E01-BA8F-36B16F754636}"/>
              </a:ext>
            </a:extLst>
          </p:cNvPr>
          <p:cNvPicPr>
            <a:picLocks noChangeAspect="1"/>
          </p:cNvPicPr>
          <p:nvPr/>
        </p:nvPicPr>
        <p:blipFill>
          <a:blip r:embed="rId3"/>
          <a:stretch>
            <a:fillRect/>
          </a:stretch>
        </p:blipFill>
        <p:spPr>
          <a:xfrm>
            <a:off x="91440" y="1641031"/>
            <a:ext cx="8920893" cy="4875880"/>
          </a:xfrm>
          <a:prstGeom prst="rect">
            <a:avLst/>
          </a:prstGeom>
        </p:spPr>
      </p:pic>
      <p:sp>
        <p:nvSpPr>
          <p:cNvPr id="6" name="TextBox 5">
            <a:extLst>
              <a:ext uri="{FF2B5EF4-FFF2-40B4-BE49-F238E27FC236}">
                <a16:creationId xmlns:a16="http://schemas.microsoft.com/office/drawing/2014/main" id="{B24CC77B-8057-63FA-3102-DD36DFB10284}"/>
              </a:ext>
            </a:extLst>
          </p:cNvPr>
          <p:cNvSpPr txBox="1"/>
          <p:nvPr/>
        </p:nvSpPr>
        <p:spPr>
          <a:xfrm>
            <a:off x="7785626" y="1689321"/>
            <a:ext cx="4089850"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VN" sz="2000" dirty="0"/>
              <a:t>The validation process suggests that using the income can explain only 3% of  the variations in birth rates.</a:t>
            </a:r>
          </a:p>
          <a:p>
            <a:pPr marL="285750" indent="-285750">
              <a:buFont typeface="Arial" panose="020B0604020202020204" pitchFamily="34" charset="0"/>
              <a:buChar char="•"/>
            </a:pPr>
            <a:r>
              <a:rPr lang="en-VN" sz="2000" dirty="0"/>
              <a:t>More social indices such as healthcare, education, etc are needed for a multivariable regression model</a:t>
            </a:r>
          </a:p>
        </p:txBody>
      </p:sp>
    </p:spTree>
    <p:extLst>
      <p:ext uri="{BB962C8B-B14F-4D97-AF65-F5344CB8AC3E}">
        <p14:creationId xmlns:p14="http://schemas.microsoft.com/office/powerpoint/2010/main" val="2725377822"/>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673"/>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Summary</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26</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91441" y="1179366"/>
            <a:ext cx="10515600" cy="646331"/>
          </a:xfrm>
          <a:prstGeom prst="rect">
            <a:avLst/>
          </a:prstGeom>
          <a:noFill/>
        </p:spPr>
        <p:txBody>
          <a:bodyPr wrap="square" rtlCol="0">
            <a:spAutoFit/>
          </a:bodyPr>
          <a:lstStyle/>
          <a:p>
            <a:r>
              <a:rPr lang="en-VN" b="1" dirty="0"/>
              <a:t>Forecasting model evaluation</a:t>
            </a:r>
          </a:p>
          <a:p>
            <a:endParaRPr lang="en-VN" dirty="0"/>
          </a:p>
        </p:txBody>
      </p:sp>
      <p:graphicFrame>
        <p:nvGraphicFramePr>
          <p:cNvPr id="8" name="Table 7">
            <a:extLst>
              <a:ext uri="{FF2B5EF4-FFF2-40B4-BE49-F238E27FC236}">
                <a16:creationId xmlns:a16="http://schemas.microsoft.com/office/drawing/2014/main" id="{EF6F5EB6-8E58-AC15-39DD-3B619F60FA67}"/>
              </a:ext>
            </a:extLst>
          </p:cNvPr>
          <p:cNvGraphicFramePr>
            <a:graphicFrameLocks noGrp="1"/>
          </p:cNvGraphicFramePr>
          <p:nvPr>
            <p:extLst>
              <p:ext uri="{D42A27DB-BD31-4B8C-83A1-F6EECF244321}">
                <p14:modId xmlns:p14="http://schemas.microsoft.com/office/powerpoint/2010/main" val="3402642559"/>
              </p:ext>
            </p:extLst>
          </p:nvPr>
        </p:nvGraphicFramePr>
        <p:xfrm>
          <a:off x="697230" y="2274570"/>
          <a:ext cx="6858000" cy="3373702"/>
        </p:xfrm>
        <a:graphic>
          <a:graphicData uri="http://schemas.openxmlformats.org/drawingml/2006/table">
            <a:tbl>
              <a:tblPr firstRow="1" bandRow="1">
                <a:tableStyleId>{5C22544A-7EE6-4342-B048-85BDC9FD1C3A}</a:tableStyleId>
              </a:tblPr>
              <a:tblGrid>
                <a:gridCol w="1851660">
                  <a:extLst>
                    <a:ext uri="{9D8B030D-6E8A-4147-A177-3AD203B41FA5}">
                      <a16:colId xmlns:a16="http://schemas.microsoft.com/office/drawing/2014/main" val="336220500"/>
                    </a:ext>
                  </a:extLst>
                </a:gridCol>
                <a:gridCol w="1405890">
                  <a:extLst>
                    <a:ext uri="{9D8B030D-6E8A-4147-A177-3AD203B41FA5}">
                      <a16:colId xmlns:a16="http://schemas.microsoft.com/office/drawing/2014/main" val="2042218619"/>
                    </a:ext>
                  </a:extLst>
                </a:gridCol>
                <a:gridCol w="3600450">
                  <a:extLst>
                    <a:ext uri="{9D8B030D-6E8A-4147-A177-3AD203B41FA5}">
                      <a16:colId xmlns:a16="http://schemas.microsoft.com/office/drawing/2014/main" val="2280096614"/>
                    </a:ext>
                  </a:extLst>
                </a:gridCol>
              </a:tblGrid>
              <a:tr h="406982">
                <a:tc>
                  <a:txBody>
                    <a:bodyPr/>
                    <a:lstStyle/>
                    <a:p>
                      <a:r>
                        <a:rPr lang="en-VN" dirty="0">
                          <a:solidFill>
                            <a:schemeClr val="tx1"/>
                          </a:solidFill>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dirty="0">
                          <a:solidFill>
                            <a:schemeClr val="tx1"/>
                          </a:solidFill>
                        </a:rPr>
                        <a:t>MAPE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dirty="0">
                          <a:solidFill>
                            <a:schemeClr val="tx1"/>
                          </a:solidFill>
                        </a:rPr>
                        <a:t>Residual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9616860"/>
                  </a:ext>
                </a:extLst>
              </a:tr>
              <a:tr h="370840">
                <a:tc>
                  <a:txBody>
                    <a:bodyPr/>
                    <a:lstStyle/>
                    <a:p>
                      <a:r>
                        <a:rPr lang="en-VN" dirty="0"/>
                        <a:t>Naive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sz="1800" b="0" i="0" kern="1200" dirty="0">
                          <a:solidFill>
                            <a:schemeClr val="bg1"/>
                          </a:solidFill>
                          <a:effectLst/>
                          <a:latin typeface="+mn-lt"/>
                          <a:ea typeface="+mn-ea"/>
                          <a:cs typeface="+mn-cs"/>
                        </a:rPr>
                        <a:t>4.30</a:t>
                      </a:r>
                      <a:endParaRPr lang="en-VN"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solidFill>
                            <a:schemeClr val="bg1"/>
                          </a:solidFill>
                        </a:rPr>
                        <a:t>C</a:t>
                      </a:r>
                      <a:r>
                        <a:rPr lang="en-VN" dirty="0">
                          <a:solidFill>
                            <a:schemeClr val="bg1"/>
                          </a:solidFill>
                        </a:rPr>
                        <a:t>annot capture seasonality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41156735"/>
                  </a:ext>
                </a:extLst>
              </a:tr>
              <a:tr h="370840">
                <a:tc>
                  <a:txBody>
                    <a:bodyPr/>
                    <a:lstStyle/>
                    <a:p>
                      <a:r>
                        <a:rPr lang="en-VN"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dirty="0">
                          <a:solidFill>
                            <a:schemeClr val="bg1"/>
                          </a:solidFill>
                        </a:rPr>
                        <a:t>4.51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solidFill>
                            <a:schemeClr val="bg1"/>
                          </a:solidFill>
                        </a:rPr>
                        <a:t>C</a:t>
                      </a:r>
                      <a:r>
                        <a:rPr lang="en-VN" dirty="0">
                          <a:solidFill>
                            <a:schemeClr val="bg1"/>
                          </a:solidFill>
                        </a:rPr>
                        <a:t>annot capture most 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689920064"/>
                  </a:ext>
                </a:extLst>
              </a:tr>
              <a:tr h="370840">
                <a:tc>
                  <a:txBody>
                    <a:bodyPr/>
                    <a:lstStyle/>
                    <a:p>
                      <a:r>
                        <a:rPr lang="en-VN" dirty="0"/>
                        <a:t>MA(3)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dirty="0"/>
                        <a:t>2.49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dirty="0">
                          <a:solidFill>
                            <a:schemeClr val="bg1"/>
                          </a:solidFill>
                        </a:rPr>
                        <a:t>No seasonality/ trend detected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379551841"/>
                  </a:ext>
                </a:extLst>
              </a:tr>
              <a:tr h="370840">
                <a:tc>
                  <a:txBody>
                    <a:bodyPr/>
                    <a:lstStyle/>
                    <a:p>
                      <a:r>
                        <a:rPr lang="en-VN" dirty="0"/>
                        <a:t>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dirty="0">
                          <a:solidFill>
                            <a:schemeClr val="bg1"/>
                          </a:solidFill>
                        </a:rPr>
                        <a:t>3.80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C</a:t>
                      </a:r>
                      <a:r>
                        <a:rPr lang="en-VN" dirty="0">
                          <a:solidFill>
                            <a:schemeClr val="bg1"/>
                          </a:solidFill>
                        </a:rPr>
                        <a:t>annot capture seasonality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89123032"/>
                  </a:ext>
                </a:extLst>
              </a:tr>
              <a:tr h="370840">
                <a:tc>
                  <a:txBody>
                    <a:bodyPr/>
                    <a:lstStyle/>
                    <a:p>
                      <a:r>
                        <a:rPr lang="en-VN" dirty="0"/>
                        <a:t>HW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dirty="0">
                          <a:solidFill>
                            <a:schemeClr val="bg1"/>
                          </a:solidFill>
                        </a:rPr>
                        <a:t>1.29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solidFill>
                            <a:schemeClr val="bg1"/>
                          </a:solidFill>
                        </a:rPr>
                        <a:t>No seasonality/ trend detected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4233824540"/>
                  </a:ext>
                </a:extLst>
              </a:tr>
              <a:tr h="370840">
                <a:tc>
                  <a:txBody>
                    <a:bodyPr/>
                    <a:lstStyle/>
                    <a:p>
                      <a:r>
                        <a:rPr lang="en-VN" dirty="0"/>
                        <a:t>Decomposition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dirty="0">
                          <a:solidFill>
                            <a:schemeClr val="bg1"/>
                          </a:solidFill>
                        </a:rPr>
                        <a:t>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solidFill>
                            <a:schemeClr val="bg1"/>
                          </a:solidFill>
                        </a:rPr>
                        <a:t>No seasonality/ trend detected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4255973124"/>
                  </a:ext>
                </a:extLst>
              </a:tr>
              <a:tr h="370840">
                <a:tc>
                  <a:txBody>
                    <a:bodyPr/>
                    <a:lstStyle/>
                    <a:p>
                      <a:r>
                        <a:rPr lang="en-VN" dirty="0"/>
                        <a:t>ARIMA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VN" dirty="0">
                          <a:solidFill>
                            <a:schemeClr val="bg1"/>
                          </a:solidFill>
                        </a:rPr>
                        <a:t>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solidFill>
                            <a:schemeClr val="bg1"/>
                          </a:solidFill>
                        </a:rPr>
                        <a:t>No seasonality/ trend detected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542995314"/>
                  </a:ext>
                </a:extLst>
              </a:tr>
              <a:tr h="370840">
                <a:tc>
                  <a:txBody>
                    <a:bodyPr/>
                    <a:lstStyle/>
                    <a:p>
                      <a:r>
                        <a:rPr lang="en-VN" dirty="0"/>
                        <a:t>SLR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VN" b="0" dirty="0">
                          <a:solidFill>
                            <a:schemeClr val="bg1"/>
                          </a:solidFill>
                        </a:rPr>
                        <a:t>Invalid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hMerge="1">
                  <a:txBody>
                    <a:bodyPr/>
                    <a:lstStyle/>
                    <a:p>
                      <a:endParaRPr lang="en-V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085441"/>
                  </a:ext>
                </a:extLst>
              </a:tr>
            </a:tbl>
          </a:graphicData>
        </a:graphic>
      </p:graphicFrame>
      <p:sp>
        <p:nvSpPr>
          <p:cNvPr id="9" name="TextBox 8">
            <a:extLst>
              <a:ext uri="{FF2B5EF4-FFF2-40B4-BE49-F238E27FC236}">
                <a16:creationId xmlns:a16="http://schemas.microsoft.com/office/drawing/2014/main" id="{14B72CA9-1193-7633-B1A0-C2CF8CAA8CB9}"/>
              </a:ext>
            </a:extLst>
          </p:cNvPr>
          <p:cNvSpPr txBox="1"/>
          <p:nvPr/>
        </p:nvSpPr>
        <p:spPr>
          <a:xfrm>
            <a:off x="7935936" y="2262314"/>
            <a:ext cx="3791244" cy="3416320"/>
          </a:xfrm>
          <a:prstGeom prst="rect">
            <a:avLst/>
          </a:prstGeom>
          <a:noFill/>
        </p:spPr>
        <p:txBody>
          <a:bodyPr wrap="square" rtlCol="0">
            <a:spAutoFit/>
          </a:bodyPr>
          <a:lstStyle/>
          <a:p>
            <a:pPr marL="285750" indent="-285750">
              <a:buFont typeface="Arial" panose="020B0604020202020204" pitchFamily="34" charset="0"/>
              <a:buChar char="•"/>
            </a:pPr>
            <a:r>
              <a:rPr lang="en-VN" dirty="0"/>
              <a:t>As per the evaluation, the ARIMA model by far provides the best forecast for the birth data, with a low MAPE and a valid residual analysis.</a:t>
            </a:r>
          </a:p>
          <a:p>
            <a:pPr marL="285750" indent="-285750">
              <a:buFont typeface="Arial" panose="020B0604020202020204" pitchFamily="34" charset="0"/>
              <a:buChar char="•"/>
            </a:pPr>
            <a:r>
              <a:rPr lang="en-VN" dirty="0"/>
              <a:t>The ARIMA’s performance is closed ly followed the Decomposition and Holt-Winters.  These can be great alternative options since they are less computationally demanding compared to ARIMA</a:t>
            </a:r>
          </a:p>
        </p:txBody>
      </p:sp>
    </p:spTree>
    <p:extLst>
      <p:ext uri="{BB962C8B-B14F-4D97-AF65-F5344CB8AC3E}">
        <p14:creationId xmlns:p14="http://schemas.microsoft.com/office/powerpoint/2010/main" val="1993580977"/>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673"/>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91441" y="845361"/>
            <a:ext cx="10515600" cy="1325563"/>
          </a:xfrm>
          <a:solidFill>
            <a:schemeClr val="bg1"/>
          </a:solidFill>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4</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Summary</a:t>
            </a:r>
            <a:br>
              <a:rPr lang="en-US" b="1" dirty="0">
                <a:ln>
                  <a:solidFill>
                    <a:schemeClr val="accent1">
                      <a:alpha val="0"/>
                    </a:schemeClr>
                  </a:solidFill>
                </a:ln>
              </a:rPr>
            </a:b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27</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91441" y="976305"/>
            <a:ext cx="10515600" cy="529375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rgbClr val="000000"/>
                </a:solidFill>
              </a:rPr>
              <a:t>I would pick the </a:t>
            </a:r>
            <a:r>
              <a:rPr lang="en-US" sz="2000" b="1" dirty="0">
                <a:solidFill>
                  <a:srgbClr val="000000"/>
                </a:solidFill>
              </a:rPr>
              <a:t>Holt-Winters</a:t>
            </a:r>
            <a:r>
              <a:rPr lang="en-US" sz="2000" dirty="0">
                <a:solidFill>
                  <a:srgbClr val="000000"/>
                </a:solidFill>
              </a:rPr>
              <a:t> since its MAPE differs from ARIMA and Decomposition very little, but it is easier to comprehend and demands less processing power. The alpha, beta, and gamma from HW are useful in understanding how the forecasts are generated.</a:t>
            </a:r>
          </a:p>
          <a:p>
            <a:pPr marL="285750" indent="-285750">
              <a:lnSpc>
                <a:spcPct val="200000"/>
              </a:lnSpc>
              <a:buFont typeface="Arial" panose="020B0604020202020204" pitchFamily="34" charset="0"/>
              <a:buChar char="•"/>
            </a:pPr>
            <a:r>
              <a:rPr lang="en-US" sz="2000" dirty="0">
                <a:solidFill>
                  <a:srgbClr val="000000"/>
                </a:solidFill>
              </a:rPr>
              <a:t>A multivariable regression model is also a potential method. However, more social economic metrics are needed as input since human birth rates are more likely to be affected by multiple factors.</a:t>
            </a:r>
          </a:p>
          <a:p>
            <a:pPr marL="285750" indent="-285750">
              <a:lnSpc>
                <a:spcPct val="200000"/>
              </a:lnSpc>
              <a:buFont typeface="Arial" panose="020B0604020202020204" pitchFamily="34" charset="0"/>
              <a:buChar char="•"/>
            </a:pPr>
            <a:endParaRPr lang="en-US" sz="2000" dirty="0">
              <a:solidFill>
                <a:srgbClr val="000000"/>
              </a:solidFill>
              <a:latin typeface="Times New Roman" panose="02020603050405020304" pitchFamily="18" charset="0"/>
            </a:endParaRPr>
          </a:p>
          <a:p>
            <a:pPr marL="285750" indent="-285750">
              <a:lnSpc>
                <a:spcPct val="200000"/>
              </a:lnSpc>
              <a:buFont typeface="Arial" panose="020B0604020202020204" pitchFamily="34" charset="0"/>
              <a:buChar char="•"/>
            </a:pPr>
            <a:endParaRPr lang="en-US" sz="2000"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Tree>
    <p:extLst>
      <p:ext uri="{BB962C8B-B14F-4D97-AF65-F5344CB8AC3E}">
        <p14:creationId xmlns:p14="http://schemas.microsoft.com/office/powerpoint/2010/main" val="654784611"/>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2884127"/>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latin typeface="Calibri" panose="020F0502020204030204" pitchFamily="34" charset="0"/>
                <a:cs typeface="Calibri" panose="020F0502020204030204" pitchFamily="34" charset="0"/>
              </a:rPr>
              <a:t>THANK YOU  </a:t>
            </a:r>
            <a:endParaRPr lang="en-KR" sz="4000" b="1">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168875" y="-158479"/>
            <a:ext cx="10515600" cy="1325563"/>
          </a:xfrm>
        </p:spPr>
        <p:txBody>
          <a:bodyPr>
            <a:normAutofit/>
          </a:bodyPr>
          <a:lstStyle/>
          <a:p>
            <a:r>
              <a:rPr lang="vi-VN" sz="3200" b="1" dirty="0">
                <a:ln>
                  <a:solidFill>
                    <a:schemeClr val="accent1">
                      <a:alpha val="0"/>
                    </a:schemeClr>
                  </a:solidFill>
                </a:ln>
                <a:solidFill>
                  <a:schemeClr val="bg1"/>
                </a:solidFill>
                <a:latin typeface="Calibri" panose="020F0502020204030204" pitchFamily="34" charset="0"/>
                <a:cs typeface="Calibri" panose="020F0502020204030204" pitchFamily="34" charset="0"/>
              </a:rPr>
              <a:t>5</a:t>
            </a:r>
            <a:r>
              <a:rPr lang="en-KR" sz="3200"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GB" sz="3200" b="1" dirty="0">
                <a:ln>
                  <a:solidFill>
                    <a:schemeClr val="accent1">
                      <a:alpha val="0"/>
                    </a:schemeClr>
                  </a:solidFill>
                </a:ln>
                <a:solidFill>
                  <a:schemeClr val="bg1"/>
                </a:solidFill>
                <a:latin typeface="Calibri" panose="020F0502020204030204" pitchFamily="34" charset="0"/>
                <a:cs typeface="Calibri" panose="020F0502020204030204" pitchFamily="34" charset="0"/>
              </a:rPr>
              <a:t>Discussion</a:t>
            </a:r>
            <a:endParaRPr lang="en-KR" sz="3200"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pic>
        <p:nvPicPr>
          <p:cNvPr id="8" name="Picture 4">
            <a:extLst>
              <a:ext uri="{FF2B5EF4-FFF2-40B4-BE49-F238E27FC236}">
                <a16:creationId xmlns:a16="http://schemas.microsoft.com/office/drawing/2014/main" id="{59AE485F-4601-540F-DF1D-88A0DDE2A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00" t="-540585" r="-46000" b="540585"/>
          <a:stretch/>
        </p:blipFill>
        <p:spPr bwMode="auto">
          <a:xfrm>
            <a:off x="5657088" y="1853167"/>
            <a:ext cx="7924800" cy="6985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42FD9D7-8369-1662-47D0-F752A24A16FB}"/>
              </a:ext>
            </a:extLst>
          </p:cNvPr>
          <p:cNvSpPr>
            <a:spLocks noGrp="1"/>
          </p:cNvSpPr>
          <p:nvPr>
            <p:ph type="sldNum" sz="quarter" idx="12"/>
          </p:nvPr>
        </p:nvSpPr>
        <p:spPr/>
        <p:txBody>
          <a:bodyPr/>
          <a:lstStyle/>
          <a:p>
            <a:fld id="{010A6A7A-E285-CC4E-85AE-A3A0BB7863FA}" type="slidenum">
              <a:rPr lang="en-KR" smtClean="0"/>
              <a:t>28</a:t>
            </a:fld>
            <a:endParaRPr lang="en-KR"/>
          </a:p>
        </p:txBody>
      </p:sp>
    </p:spTree>
    <p:extLst>
      <p:ext uri="{BB962C8B-B14F-4D97-AF65-F5344CB8AC3E}">
        <p14:creationId xmlns:p14="http://schemas.microsoft.com/office/powerpoint/2010/main" val="3234296760"/>
      </p:ext>
    </p:extLst>
  </p:cSld>
  <p:clrMapOvr>
    <a:masterClrMapping/>
  </p:clrMapOvr>
  <mc:AlternateContent xmlns:mc="http://schemas.openxmlformats.org/markup-compatibility/2006" xmlns:p14="http://schemas.microsoft.com/office/powerpoint/2010/main">
    <mc:Choice Requires="p14">
      <p:transition spd="slow" p14:dur="2000" advTm="34665"/>
    </mc:Choice>
    <mc:Fallback xmlns="">
      <p:transition spd="slow" advTm="346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130802"/>
            <a:ext cx="10515600" cy="1325563"/>
          </a:xfrm>
        </p:spPr>
        <p:txBody>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1</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Introduction: US Birth data</a:t>
            </a: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3</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121296" y="1090605"/>
            <a:ext cx="6052856" cy="6463308"/>
          </a:xfrm>
          <a:prstGeom prst="rect">
            <a:avLst/>
          </a:prstGeom>
          <a:noFill/>
        </p:spPr>
        <p:txBody>
          <a:bodyPr wrap="square" rtlCol="0">
            <a:spAutoFit/>
          </a:bodyPr>
          <a:lstStyle/>
          <a:p>
            <a:pPr marL="285750" indent="-285750">
              <a:buFont typeface="Arial" panose="020B0604020202020204" pitchFamily="34" charset="0"/>
              <a:buChar char="•"/>
            </a:pPr>
            <a:r>
              <a:rPr lang="en-VN" sz="2400" b="1" dirty="0"/>
              <a:t>Data source: </a:t>
            </a:r>
            <a:r>
              <a:rPr lang="en-VN" sz="2400" dirty="0"/>
              <a:t>Kaggle.com</a:t>
            </a:r>
          </a:p>
          <a:p>
            <a:pPr marL="285750" indent="-285750">
              <a:buFont typeface="Arial" panose="020B0604020202020204" pitchFamily="34" charset="0"/>
              <a:buChar char="•"/>
            </a:pPr>
            <a:r>
              <a:rPr lang="en-VN" sz="2400" b="1" dirty="0"/>
              <a:t>Collecting agent: </a:t>
            </a:r>
            <a:r>
              <a:rPr lang="en-US" sz="2400" dirty="0">
                <a:solidFill>
                  <a:srgbClr val="000000"/>
                </a:solidFill>
                <a:effectLst/>
              </a:rPr>
              <a:t>National Bureau for Economic Research and the National Center for Health Statistics. Birth data is provided by the National Center for Health Statistics (NCHS) and state vital records offices</a:t>
            </a:r>
          </a:p>
          <a:p>
            <a:pPr marL="285750" indent="-285750">
              <a:buFont typeface="Arial" panose="020B0604020202020204" pitchFamily="34" charset="0"/>
              <a:buChar char="•"/>
            </a:pPr>
            <a:r>
              <a:rPr lang="en-US" sz="2400" b="1" dirty="0">
                <a:solidFill>
                  <a:srgbClr val="000000"/>
                </a:solidFill>
              </a:rPr>
              <a:t>Raw data: </a:t>
            </a:r>
            <a:r>
              <a:rPr lang="en-US" sz="2400" dirty="0">
                <a:solidFill>
                  <a:srgbClr val="000000"/>
                </a:solidFill>
              </a:rPr>
              <a:t>the number of monthly births in each US county in each month from 1985 - 2015</a:t>
            </a:r>
          </a:p>
          <a:p>
            <a:pPr marL="285750" indent="-285750">
              <a:buFont typeface="Arial" panose="020B0604020202020204" pitchFamily="34" charset="0"/>
              <a:buChar char="•"/>
            </a:pPr>
            <a:r>
              <a:rPr lang="en-US" sz="2400" b="1" dirty="0">
                <a:solidFill>
                  <a:srgbClr val="000000"/>
                </a:solidFill>
              </a:rPr>
              <a:t>Aggregated data: </a:t>
            </a:r>
            <a:r>
              <a:rPr lang="en-US" sz="2400" dirty="0">
                <a:solidFill>
                  <a:srgbClr val="000000"/>
                </a:solidFill>
              </a:rPr>
              <a:t>the number of : the number of monthly births in the US in each month from 1985 – 2015</a:t>
            </a:r>
          </a:p>
          <a:p>
            <a:pPr marL="285750" indent="-285750">
              <a:buFont typeface="Arial" panose="020B0604020202020204" pitchFamily="34" charset="0"/>
              <a:buChar char="•"/>
            </a:pPr>
            <a:r>
              <a:rPr lang="en-US" sz="2400" b="1" dirty="0">
                <a:solidFill>
                  <a:srgbClr val="000000"/>
                </a:solidFill>
              </a:rPr>
              <a:t>Data size: </a:t>
            </a:r>
            <a:r>
              <a:rPr lang="en-US" sz="2400" dirty="0">
                <a:solidFill>
                  <a:srgbClr val="000000"/>
                </a:solidFill>
              </a:rPr>
              <a:t>372 records</a:t>
            </a:r>
          </a:p>
          <a:p>
            <a:pPr marL="285750" indent="-285750">
              <a:buFont typeface="Arial" panose="020B0604020202020204" pitchFamily="34" charset="0"/>
              <a:buChar char="•"/>
            </a:pPr>
            <a:r>
              <a:rPr lang="en-US" sz="2400" b="1" dirty="0">
                <a:solidFill>
                  <a:srgbClr val="000000"/>
                </a:solidFill>
              </a:rPr>
              <a:t>Programming language: </a:t>
            </a:r>
            <a:r>
              <a:rPr lang="en-US" sz="2400" dirty="0">
                <a:solidFill>
                  <a:srgbClr val="000000"/>
                </a:solidFill>
              </a:rPr>
              <a:t>R</a:t>
            </a:r>
          </a:p>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pic>
        <p:nvPicPr>
          <p:cNvPr id="6" name="Picture 5">
            <a:extLst>
              <a:ext uri="{FF2B5EF4-FFF2-40B4-BE49-F238E27FC236}">
                <a16:creationId xmlns:a16="http://schemas.microsoft.com/office/drawing/2014/main" id="{85848ED8-2EFD-9158-4307-4817241ED068}"/>
              </a:ext>
            </a:extLst>
          </p:cNvPr>
          <p:cNvPicPr>
            <a:picLocks noChangeAspect="1"/>
          </p:cNvPicPr>
          <p:nvPr/>
        </p:nvPicPr>
        <p:blipFill>
          <a:blip r:embed="rId3"/>
          <a:stretch>
            <a:fillRect/>
          </a:stretch>
        </p:blipFill>
        <p:spPr>
          <a:xfrm>
            <a:off x="7109966" y="838048"/>
            <a:ext cx="4341448" cy="5711825"/>
          </a:xfrm>
          <a:prstGeom prst="rect">
            <a:avLst/>
          </a:prstGeom>
        </p:spPr>
      </p:pic>
    </p:spTree>
    <p:extLst>
      <p:ext uri="{BB962C8B-B14F-4D97-AF65-F5344CB8AC3E}">
        <p14:creationId xmlns:p14="http://schemas.microsoft.com/office/powerpoint/2010/main" val="1085030057"/>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356867"/>
            <a:ext cx="10515600" cy="1325563"/>
          </a:xfrm>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2</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Exploratory Data Analysis</a:t>
            </a: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4</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pic>
        <p:nvPicPr>
          <p:cNvPr id="3" name="Picture 2">
            <a:extLst>
              <a:ext uri="{FF2B5EF4-FFF2-40B4-BE49-F238E27FC236}">
                <a16:creationId xmlns:a16="http://schemas.microsoft.com/office/drawing/2014/main" id="{8C4B8226-08D8-FFF6-18D8-0837F8AE2836}"/>
              </a:ext>
            </a:extLst>
          </p:cNvPr>
          <p:cNvPicPr>
            <a:picLocks noChangeAspect="1"/>
          </p:cNvPicPr>
          <p:nvPr/>
        </p:nvPicPr>
        <p:blipFill rotWithShape="1">
          <a:blip r:embed="rId3"/>
          <a:srcRect t="1" b="1684"/>
          <a:stretch/>
        </p:blipFill>
        <p:spPr>
          <a:xfrm>
            <a:off x="134814" y="1276110"/>
            <a:ext cx="8658104" cy="4796443"/>
          </a:xfrm>
          <a:prstGeom prst="rect">
            <a:avLst/>
          </a:prstGeom>
        </p:spPr>
      </p:pic>
      <p:sp>
        <p:nvSpPr>
          <p:cNvPr id="7" name="TextBox 6">
            <a:extLst>
              <a:ext uri="{FF2B5EF4-FFF2-40B4-BE49-F238E27FC236}">
                <a16:creationId xmlns:a16="http://schemas.microsoft.com/office/drawing/2014/main" id="{EECB16E2-6F6E-366E-2889-4E7FBAA0CC79}"/>
              </a:ext>
            </a:extLst>
          </p:cNvPr>
          <p:cNvSpPr txBox="1"/>
          <p:nvPr/>
        </p:nvSpPr>
        <p:spPr>
          <a:xfrm>
            <a:off x="8674808" y="2090957"/>
            <a:ext cx="3382378" cy="336303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VN" sz="2400" dirty="0"/>
              <a:t>The time series shows that the birth data has a </a:t>
            </a:r>
            <a:r>
              <a:rPr lang="en-VN" sz="2400" b="1" dirty="0"/>
              <a:t>seasonal pattern </a:t>
            </a:r>
            <a:r>
              <a:rPr lang="en-VN" sz="2400" dirty="0"/>
              <a:t>and there is an </a:t>
            </a:r>
            <a:r>
              <a:rPr lang="en-VN" sz="2400" b="1" dirty="0"/>
              <a:t>underlying fluctuating trend.</a:t>
            </a:r>
          </a:p>
        </p:txBody>
      </p:sp>
    </p:spTree>
    <p:extLst>
      <p:ext uri="{BB962C8B-B14F-4D97-AF65-F5344CB8AC3E}">
        <p14:creationId xmlns:p14="http://schemas.microsoft.com/office/powerpoint/2010/main" val="3521730670"/>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356867"/>
            <a:ext cx="10515600" cy="1325563"/>
          </a:xfrm>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2</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Exploratory Data Analysis</a:t>
            </a: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5</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pic>
        <p:nvPicPr>
          <p:cNvPr id="6" name="Picture 5">
            <a:extLst>
              <a:ext uri="{FF2B5EF4-FFF2-40B4-BE49-F238E27FC236}">
                <a16:creationId xmlns:a16="http://schemas.microsoft.com/office/drawing/2014/main" id="{22063270-876C-4885-0C6C-5369381C9136}"/>
              </a:ext>
            </a:extLst>
          </p:cNvPr>
          <p:cNvPicPr>
            <a:picLocks noChangeAspect="1"/>
          </p:cNvPicPr>
          <p:nvPr/>
        </p:nvPicPr>
        <p:blipFill>
          <a:blip r:embed="rId3"/>
          <a:stretch>
            <a:fillRect/>
          </a:stretch>
        </p:blipFill>
        <p:spPr>
          <a:xfrm>
            <a:off x="205153" y="1136281"/>
            <a:ext cx="9093523" cy="5364852"/>
          </a:xfrm>
          <a:prstGeom prst="rect">
            <a:avLst/>
          </a:prstGeom>
        </p:spPr>
      </p:pic>
      <p:sp>
        <p:nvSpPr>
          <p:cNvPr id="8" name="TextBox 7">
            <a:extLst>
              <a:ext uri="{FF2B5EF4-FFF2-40B4-BE49-F238E27FC236}">
                <a16:creationId xmlns:a16="http://schemas.microsoft.com/office/drawing/2014/main" id="{B8E5F7A8-B137-F650-DC0B-1B851009BD72}"/>
              </a:ext>
            </a:extLst>
          </p:cNvPr>
          <p:cNvSpPr txBox="1"/>
          <p:nvPr/>
        </p:nvSpPr>
        <p:spPr>
          <a:xfrm>
            <a:off x="9247457" y="2379695"/>
            <a:ext cx="2743200" cy="2862322"/>
          </a:xfrm>
          <a:prstGeom prst="rect">
            <a:avLst/>
          </a:prstGeom>
          <a:noFill/>
        </p:spPr>
        <p:txBody>
          <a:bodyPr wrap="square" rtlCol="0">
            <a:spAutoFit/>
          </a:bodyPr>
          <a:lstStyle/>
          <a:p>
            <a:pPr marL="285750" indent="-285750">
              <a:buFont typeface="Arial" panose="020B0604020202020204" pitchFamily="34" charset="0"/>
              <a:buChar char="•"/>
            </a:pPr>
            <a:r>
              <a:rPr lang="en-VN" b="1" dirty="0"/>
              <a:t>Type:</a:t>
            </a:r>
            <a:r>
              <a:rPr lang="en-VN" dirty="0"/>
              <a:t> additive</a:t>
            </a:r>
          </a:p>
          <a:p>
            <a:pPr marL="285750" indent="-285750">
              <a:buFont typeface="Arial" panose="020B0604020202020204" pitchFamily="34" charset="0"/>
              <a:buChar char="•"/>
            </a:pPr>
            <a:r>
              <a:rPr lang="en-VN" b="1" dirty="0"/>
              <a:t>Trend:</a:t>
            </a:r>
            <a:r>
              <a:rPr lang="en-VN" dirty="0"/>
              <a:t> the time series has an underlying fluctuating trend</a:t>
            </a:r>
          </a:p>
          <a:p>
            <a:pPr marL="285750" indent="-285750">
              <a:buFont typeface="Arial" panose="020B0604020202020204" pitchFamily="34" charset="0"/>
              <a:buChar char="•"/>
            </a:pPr>
            <a:r>
              <a:rPr lang="en-VN" b="1" dirty="0"/>
              <a:t>Seasonality: </a:t>
            </a:r>
            <a:r>
              <a:rPr lang="en-VN" dirty="0"/>
              <a:t>Months with the most births: July &amp; August, months with the least births: February &amp; November</a:t>
            </a:r>
          </a:p>
          <a:p>
            <a:r>
              <a:rPr lang="en-VN" dirty="0"/>
              <a:t> </a:t>
            </a:r>
          </a:p>
        </p:txBody>
      </p:sp>
    </p:spTree>
    <p:extLst>
      <p:ext uri="{BB962C8B-B14F-4D97-AF65-F5344CB8AC3E}">
        <p14:creationId xmlns:p14="http://schemas.microsoft.com/office/powerpoint/2010/main" val="343476910"/>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356867"/>
            <a:ext cx="10515600" cy="1325563"/>
          </a:xfrm>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2</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Exploratory Data Analysis</a:t>
            </a: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6</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EECB16E2-6F6E-366E-2889-4E7FBAA0CC79}"/>
              </a:ext>
            </a:extLst>
          </p:cNvPr>
          <p:cNvSpPr txBox="1"/>
          <p:nvPr/>
        </p:nvSpPr>
        <p:spPr>
          <a:xfrm>
            <a:off x="8526780" y="2967335"/>
            <a:ext cx="3600450" cy="1200329"/>
          </a:xfrm>
          <a:prstGeom prst="rect">
            <a:avLst/>
          </a:prstGeom>
          <a:noFill/>
        </p:spPr>
        <p:txBody>
          <a:bodyPr wrap="square" rtlCol="0">
            <a:spAutoFit/>
          </a:bodyPr>
          <a:lstStyle/>
          <a:p>
            <a:pPr marL="285750" indent="-285750">
              <a:buFont typeface="Arial" panose="020B0604020202020204" pitchFamily="34" charset="0"/>
              <a:buChar char="•"/>
            </a:pPr>
            <a:r>
              <a:rPr lang="en-VN" sz="2400" dirty="0"/>
              <a:t>The time series is heavily affected by its seasonal component.</a:t>
            </a:r>
            <a:endParaRPr lang="en-VN" sz="2400" b="1" dirty="0"/>
          </a:p>
        </p:txBody>
      </p:sp>
      <p:pic>
        <p:nvPicPr>
          <p:cNvPr id="6" name="Picture 5">
            <a:extLst>
              <a:ext uri="{FF2B5EF4-FFF2-40B4-BE49-F238E27FC236}">
                <a16:creationId xmlns:a16="http://schemas.microsoft.com/office/drawing/2014/main" id="{4FA78D4B-FC9E-29B1-C29D-118D2C8AC0C5}"/>
              </a:ext>
            </a:extLst>
          </p:cNvPr>
          <p:cNvPicPr>
            <a:picLocks noChangeAspect="1"/>
          </p:cNvPicPr>
          <p:nvPr/>
        </p:nvPicPr>
        <p:blipFill rotWithShape="1">
          <a:blip r:embed="rId3"/>
          <a:srcRect r="7481"/>
          <a:stretch/>
        </p:blipFill>
        <p:spPr>
          <a:xfrm>
            <a:off x="95250" y="1400075"/>
            <a:ext cx="8431530" cy="4942082"/>
          </a:xfrm>
          <a:prstGeom prst="rect">
            <a:avLst/>
          </a:prstGeom>
        </p:spPr>
      </p:pic>
    </p:spTree>
    <p:extLst>
      <p:ext uri="{BB962C8B-B14F-4D97-AF65-F5344CB8AC3E}">
        <p14:creationId xmlns:p14="http://schemas.microsoft.com/office/powerpoint/2010/main" val="369031833"/>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356867"/>
            <a:ext cx="10515600" cy="1325563"/>
          </a:xfrm>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2</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Exploratory Data Analysis</a:t>
            </a: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7</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pic>
        <p:nvPicPr>
          <p:cNvPr id="3" name="Picture 2">
            <a:extLst>
              <a:ext uri="{FF2B5EF4-FFF2-40B4-BE49-F238E27FC236}">
                <a16:creationId xmlns:a16="http://schemas.microsoft.com/office/drawing/2014/main" id="{371A165C-15CE-48C3-B98D-8FE55C8077FD}"/>
              </a:ext>
            </a:extLst>
          </p:cNvPr>
          <p:cNvPicPr>
            <a:picLocks noChangeAspect="1"/>
          </p:cNvPicPr>
          <p:nvPr/>
        </p:nvPicPr>
        <p:blipFill>
          <a:blip r:embed="rId3"/>
          <a:stretch>
            <a:fillRect/>
          </a:stretch>
        </p:blipFill>
        <p:spPr>
          <a:xfrm>
            <a:off x="156503" y="1064113"/>
            <a:ext cx="9727135" cy="5657362"/>
          </a:xfrm>
          <a:prstGeom prst="rect">
            <a:avLst/>
          </a:prstGeom>
        </p:spPr>
      </p:pic>
      <p:cxnSp>
        <p:nvCxnSpPr>
          <p:cNvPr id="10" name="Straight Arrow Connector 9">
            <a:extLst>
              <a:ext uri="{FF2B5EF4-FFF2-40B4-BE49-F238E27FC236}">
                <a16:creationId xmlns:a16="http://schemas.microsoft.com/office/drawing/2014/main" id="{97F7F73C-8019-587D-B555-8D6C52AAC6FD}"/>
              </a:ext>
            </a:extLst>
          </p:cNvPr>
          <p:cNvCxnSpPr>
            <a:cxnSpLocks/>
          </p:cNvCxnSpPr>
          <p:nvPr/>
        </p:nvCxnSpPr>
        <p:spPr>
          <a:xfrm>
            <a:off x="5412398" y="2669077"/>
            <a:ext cx="171450" cy="2057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0593D19-9E5D-D383-DBCB-3AA81EDDF33E}"/>
              </a:ext>
            </a:extLst>
          </p:cNvPr>
          <p:cNvCxnSpPr/>
          <p:nvPr/>
        </p:nvCxnSpPr>
        <p:spPr>
          <a:xfrm>
            <a:off x="2106432" y="2878627"/>
            <a:ext cx="171450" cy="2057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872367A-7078-3BD7-D6DC-F997333EDCDF}"/>
              </a:ext>
            </a:extLst>
          </p:cNvPr>
          <p:cNvCxnSpPr>
            <a:cxnSpLocks/>
          </p:cNvCxnSpPr>
          <p:nvPr/>
        </p:nvCxnSpPr>
        <p:spPr>
          <a:xfrm>
            <a:off x="3642360" y="2389569"/>
            <a:ext cx="171450" cy="2057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D0256593-41CF-4739-4BA1-AB1AB8C77506}"/>
              </a:ext>
            </a:extLst>
          </p:cNvPr>
          <p:cNvPicPr>
            <a:picLocks noChangeAspect="1"/>
          </p:cNvPicPr>
          <p:nvPr/>
        </p:nvPicPr>
        <p:blipFill>
          <a:blip r:embed="rId4"/>
          <a:stretch>
            <a:fillRect/>
          </a:stretch>
        </p:blipFill>
        <p:spPr>
          <a:xfrm>
            <a:off x="8957310" y="3118657"/>
            <a:ext cx="266700" cy="304800"/>
          </a:xfrm>
          <a:prstGeom prst="rect">
            <a:avLst/>
          </a:prstGeom>
        </p:spPr>
      </p:pic>
      <p:pic>
        <p:nvPicPr>
          <p:cNvPr id="21" name="Picture 20">
            <a:extLst>
              <a:ext uri="{FF2B5EF4-FFF2-40B4-BE49-F238E27FC236}">
                <a16:creationId xmlns:a16="http://schemas.microsoft.com/office/drawing/2014/main" id="{23F31C02-5D91-2270-0C71-7084B5AA0E20}"/>
              </a:ext>
            </a:extLst>
          </p:cNvPr>
          <p:cNvPicPr>
            <a:picLocks noChangeAspect="1"/>
          </p:cNvPicPr>
          <p:nvPr/>
        </p:nvPicPr>
        <p:blipFill>
          <a:blip r:embed="rId4"/>
          <a:stretch>
            <a:fillRect/>
          </a:stretch>
        </p:blipFill>
        <p:spPr>
          <a:xfrm>
            <a:off x="7205208" y="2928157"/>
            <a:ext cx="266700" cy="304800"/>
          </a:xfrm>
          <a:prstGeom prst="rect">
            <a:avLst/>
          </a:prstGeom>
        </p:spPr>
      </p:pic>
      <p:sp>
        <p:nvSpPr>
          <p:cNvPr id="22" name="TextBox 21">
            <a:extLst>
              <a:ext uri="{FF2B5EF4-FFF2-40B4-BE49-F238E27FC236}">
                <a16:creationId xmlns:a16="http://schemas.microsoft.com/office/drawing/2014/main" id="{4B5A2267-9159-2A40-FE8D-EA922502B803}"/>
              </a:ext>
            </a:extLst>
          </p:cNvPr>
          <p:cNvSpPr txBox="1"/>
          <p:nvPr/>
        </p:nvSpPr>
        <p:spPr>
          <a:xfrm>
            <a:off x="9578340" y="1223010"/>
            <a:ext cx="214884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a:t>
            </a:r>
            <a:r>
              <a:rPr lang="en-VN" dirty="0"/>
              <a:t> high correlatio</a:t>
            </a:r>
            <a:r>
              <a:rPr lang="en-US" dirty="0"/>
              <a:t>n</a:t>
            </a:r>
            <a:r>
              <a:rPr lang="en-VN" dirty="0"/>
              <a:t> is observed every </a:t>
            </a:r>
            <a:r>
              <a:rPr lang="en-VN" b="1" dirty="0"/>
              <a:t>12 lags</a:t>
            </a:r>
            <a:r>
              <a:rPr lang="en-VN" dirty="0"/>
              <a:t>.</a:t>
            </a:r>
          </a:p>
          <a:p>
            <a:pPr marL="285750" indent="-285750">
              <a:buFont typeface="Arial" panose="020B0604020202020204" pitchFamily="34" charset="0"/>
              <a:buChar char="•"/>
            </a:pPr>
            <a:r>
              <a:rPr lang="en-VN" dirty="0"/>
              <a:t> Clustered and repeti</a:t>
            </a:r>
            <a:r>
              <a:rPr lang="en-US" dirty="0" err="1"/>
              <a:t>ti</a:t>
            </a:r>
            <a:r>
              <a:rPr lang="en-VN" dirty="0"/>
              <a:t>ve ACF values: birth records in a month can be affected by adjacent previous and following months </a:t>
            </a:r>
          </a:p>
        </p:txBody>
      </p:sp>
    </p:spTree>
    <p:extLst>
      <p:ext uri="{BB962C8B-B14F-4D97-AF65-F5344CB8AC3E}">
        <p14:creationId xmlns:p14="http://schemas.microsoft.com/office/powerpoint/2010/main" val="114018181"/>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356867"/>
            <a:ext cx="10515600" cy="1325563"/>
          </a:xfrm>
        </p:spPr>
        <p:txBody>
          <a:bodyPr>
            <a:normAutofit fontScale="90000"/>
          </a:bodyPr>
          <a:lstStyle/>
          <a:p>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2</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Exploratory Data Analysis</a:t>
            </a: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8</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pic>
        <p:nvPicPr>
          <p:cNvPr id="6" name="Picture 5">
            <a:extLst>
              <a:ext uri="{FF2B5EF4-FFF2-40B4-BE49-F238E27FC236}">
                <a16:creationId xmlns:a16="http://schemas.microsoft.com/office/drawing/2014/main" id="{8ADCD7CE-70EE-93D9-5CB6-C82E8FAF98B8}"/>
              </a:ext>
            </a:extLst>
          </p:cNvPr>
          <p:cNvPicPr>
            <a:picLocks noChangeAspect="1"/>
          </p:cNvPicPr>
          <p:nvPr/>
        </p:nvPicPr>
        <p:blipFill rotWithShape="1">
          <a:blip r:embed="rId3"/>
          <a:srcRect t="2782" b="4569"/>
          <a:stretch/>
        </p:blipFill>
        <p:spPr>
          <a:xfrm>
            <a:off x="0" y="838048"/>
            <a:ext cx="7313958" cy="3304016"/>
          </a:xfrm>
          <a:prstGeom prst="rect">
            <a:avLst/>
          </a:prstGeom>
        </p:spPr>
      </p:pic>
      <p:pic>
        <p:nvPicPr>
          <p:cNvPr id="8" name="Picture 7">
            <a:extLst>
              <a:ext uri="{FF2B5EF4-FFF2-40B4-BE49-F238E27FC236}">
                <a16:creationId xmlns:a16="http://schemas.microsoft.com/office/drawing/2014/main" id="{2ADB02A3-BA6B-65C8-5A96-E1538E6D0E62}"/>
              </a:ext>
            </a:extLst>
          </p:cNvPr>
          <p:cNvPicPr>
            <a:picLocks noChangeAspect="1"/>
          </p:cNvPicPr>
          <p:nvPr/>
        </p:nvPicPr>
        <p:blipFill rotWithShape="1">
          <a:blip r:embed="rId4"/>
          <a:srcRect b="9788"/>
          <a:stretch/>
        </p:blipFill>
        <p:spPr>
          <a:xfrm>
            <a:off x="1135380" y="4332542"/>
            <a:ext cx="5619750" cy="2388933"/>
          </a:xfrm>
          <a:prstGeom prst="rect">
            <a:avLst/>
          </a:prstGeom>
        </p:spPr>
      </p:pic>
      <p:pic>
        <p:nvPicPr>
          <p:cNvPr id="9" name="Picture 8">
            <a:extLst>
              <a:ext uri="{FF2B5EF4-FFF2-40B4-BE49-F238E27FC236}">
                <a16:creationId xmlns:a16="http://schemas.microsoft.com/office/drawing/2014/main" id="{71565AFE-385B-71B3-6D36-18AC272C2100}"/>
              </a:ext>
            </a:extLst>
          </p:cNvPr>
          <p:cNvPicPr>
            <a:picLocks noChangeAspect="1"/>
          </p:cNvPicPr>
          <p:nvPr/>
        </p:nvPicPr>
        <p:blipFill>
          <a:blip r:embed="rId5"/>
          <a:stretch>
            <a:fillRect/>
          </a:stretch>
        </p:blipFill>
        <p:spPr>
          <a:xfrm>
            <a:off x="6212840" y="1731811"/>
            <a:ext cx="5948680" cy="431800"/>
          </a:xfrm>
          <a:prstGeom prst="rect">
            <a:avLst/>
          </a:prstGeom>
        </p:spPr>
      </p:pic>
      <p:sp>
        <p:nvSpPr>
          <p:cNvPr id="11" name="TextBox 10">
            <a:extLst>
              <a:ext uri="{FF2B5EF4-FFF2-40B4-BE49-F238E27FC236}">
                <a16:creationId xmlns:a16="http://schemas.microsoft.com/office/drawing/2014/main" id="{1572DCAD-F2EE-97D2-2DF7-4258F93D16EF}"/>
              </a:ext>
            </a:extLst>
          </p:cNvPr>
          <p:cNvSpPr txBox="1"/>
          <p:nvPr/>
        </p:nvSpPr>
        <p:spPr>
          <a:xfrm>
            <a:off x="6185222" y="1253258"/>
            <a:ext cx="4810438" cy="369332"/>
          </a:xfrm>
          <a:prstGeom prst="rect">
            <a:avLst/>
          </a:prstGeom>
          <a:noFill/>
        </p:spPr>
        <p:txBody>
          <a:bodyPr wrap="square" rtlCol="0">
            <a:spAutoFit/>
          </a:bodyPr>
          <a:lstStyle/>
          <a:p>
            <a:r>
              <a:rPr lang="en-VN" b="1" dirty="0"/>
              <a:t>Key data summary: </a:t>
            </a:r>
            <a:r>
              <a:rPr lang="en-VN" dirty="0"/>
              <a:t>Min-Q1-Median-Q3-Max</a:t>
            </a:r>
          </a:p>
        </p:txBody>
      </p:sp>
      <p:sp>
        <p:nvSpPr>
          <p:cNvPr id="14" name="TextBox 13">
            <a:extLst>
              <a:ext uri="{FF2B5EF4-FFF2-40B4-BE49-F238E27FC236}">
                <a16:creationId xmlns:a16="http://schemas.microsoft.com/office/drawing/2014/main" id="{FCFFF2DA-FCD4-29E0-F80E-315D2F693AD3}"/>
              </a:ext>
            </a:extLst>
          </p:cNvPr>
          <p:cNvSpPr txBox="1"/>
          <p:nvPr/>
        </p:nvSpPr>
        <p:spPr>
          <a:xfrm>
            <a:off x="3505200" y="1546622"/>
            <a:ext cx="880110" cy="369332"/>
          </a:xfrm>
          <a:prstGeom prst="rect">
            <a:avLst/>
          </a:prstGeom>
          <a:noFill/>
        </p:spPr>
        <p:txBody>
          <a:bodyPr wrap="square" rtlCol="0">
            <a:spAutoFit/>
          </a:bodyPr>
          <a:lstStyle/>
          <a:p>
            <a:r>
              <a:rPr lang="en-VN" dirty="0">
                <a:solidFill>
                  <a:srgbClr val="FF0000"/>
                </a:solidFill>
              </a:rPr>
              <a:t>Mean</a:t>
            </a:r>
          </a:p>
        </p:txBody>
      </p:sp>
      <p:sp>
        <p:nvSpPr>
          <p:cNvPr id="18" name="TextBox 17">
            <a:extLst>
              <a:ext uri="{FF2B5EF4-FFF2-40B4-BE49-F238E27FC236}">
                <a16:creationId xmlns:a16="http://schemas.microsoft.com/office/drawing/2014/main" id="{5EE10B32-1BD1-8F8C-06C5-3F5C1C62B9F4}"/>
              </a:ext>
            </a:extLst>
          </p:cNvPr>
          <p:cNvSpPr txBox="1"/>
          <p:nvPr/>
        </p:nvSpPr>
        <p:spPr>
          <a:xfrm>
            <a:off x="4311500" y="1337789"/>
            <a:ext cx="1029321" cy="369332"/>
          </a:xfrm>
          <a:prstGeom prst="rect">
            <a:avLst/>
          </a:prstGeom>
          <a:noFill/>
        </p:spPr>
        <p:txBody>
          <a:bodyPr wrap="square" rtlCol="0">
            <a:spAutoFit/>
          </a:bodyPr>
          <a:lstStyle/>
          <a:p>
            <a:r>
              <a:rPr lang="en-VN" dirty="0">
                <a:solidFill>
                  <a:srgbClr val="0130FF"/>
                </a:solidFill>
              </a:rPr>
              <a:t>Median</a:t>
            </a:r>
          </a:p>
        </p:txBody>
      </p:sp>
      <p:pic>
        <p:nvPicPr>
          <p:cNvPr id="23" name="Picture 22">
            <a:extLst>
              <a:ext uri="{FF2B5EF4-FFF2-40B4-BE49-F238E27FC236}">
                <a16:creationId xmlns:a16="http://schemas.microsoft.com/office/drawing/2014/main" id="{0AF69503-B1BD-3CD4-7B14-9A714B564126}"/>
              </a:ext>
            </a:extLst>
          </p:cNvPr>
          <p:cNvPicPr>
            <a:picLocks noChangeAspect="1"/>
          </p:cNvPicPr>
          <p:nvPr/>
        </p:nvPicPr>
        <p:blipFill>
          <a:blip r:embed="rId6"/>
          <a:stretch>
            <a:fillRect/>
          </a:stretch>
        </p:blipFill>
        <p:spPr>
          <a:xfrm>
            <a:off x="6212840" y="2538755"/>
            <a:ext cx="1662682" cy="421525"/>
          </a:xfrm>
          <a:prstGeom prst="rect">
            <a:avLst/>
          </a:prstGeom>
        </p:spPr>
      </p:pic>
      <p:sp>
        <p:nvSpPr>
          <p:cNvPr id="27" name="TextBox 26">
            <a:extLst>
              <a:ext uri="{FF2B5EF4-FFF2-40B4-BE49-F238E27FC236}">
                <a16:creationId xmlns:a16="http://schemas.microsoft.com/office/drawing/2014/main" id="{A052251E-8D9E-51F4-D319-FC5FEDA32F3A}"/>
              </a:ext>
            </a:extLst>
          </p:cNvPr>
          <p:cNvSpPr txBox="1"/>
          <p:nvPr/>
        </p:nvSpPr>
        <p:spPr>
          <a:xfrm>
            <a:off x="6185222" y="2169423"/>
            <a:ext cx="6097904" cy="369332"/>
          </a:xfrm>
          <a:prstGeom prst="rect">
            <a:avLst/>
          </a:prstGeom>
          <a:noFill/>
        </p:spPr>
        <p:txBody>
          <a:bodyPr wrap="square">
            <a:spAutoFit/>
          </a:bodyPr>
          <a:lstStyle/>
          <a:p>
            <a:r>
              <a:rPr lang="en-VN" dirty="0"/>
              <a:t>Mean</a:t>
            </a:r>
          </a:p>
        </p:txBody>
      </p:sp>
      <p:sp>
        <p:nvSpPr>
          <p:cNvPr id="28" name="TextBox 27">
            <a:extLst>
              <a:ext uri="{FF2B5EF4-FFF2-40B4-BE49-F238E27FC236}">
                <a16:creationId xmlns:a16="http://schemas.microsoft.com/office/drawing/2014/main" id="{EABD858D-C7CA-8F57-54AB-AC9DABE8DEBE}"/>
              </a:ext>
            </a:extLst>
          </p:cNvPr>
          <p:cNvSpPr txBox="1"/>
          <p:nvPr/>
        </p:nvSpPr>
        <p:spPr>
          <a:xfrm>
            <a:off x="7438461" y="3412415"/>
            <a:ext cx="3497438" cy="1754326"/>
          </a:xfrm>
          <a:prstGeom prst="rect">
            <a:avLst/>
          </a:prstGeom>
          <a:noFill/>
        </p:spPr>
        <p:txBody>
          <a:bodyPr wrap="square" rtlCol="0">
            <a:spAutoFit/>
          </a:bodyPr>
          <a:lstStyle/>
          <a:p>
            <a:pPr marL="285750" indent="-285750">
              <a:buFont typeface="Arial" panose="020B0604020202020204" pitchFamily="34" charset="0"/>
              <a:buChar char="•"/>
            </a:pPr>
            <a:r>
              <a:rPr lang="en-VN" dirty="0"/>
              <a:t>On average, the US has around </a:t>
            </a:r>
            <a:r>
              <a:rPr lang="en-VN" b="1" dirty="0"/>
              <a:t>330,000</a:t>
            </a:r>
            <a:r>
              <a:rPr lang="en-VN" dirty="0"/>
              <a:t> babies each year. The annual birth rate mostly ranges from </a:t>
            </a:r>
            <a:r>
              <a:rPr lang="en-VN" b="1" dirty="0"/>
              <a:t>310,000 to 370,000</a:t>
            </a:r>
            <a:r>
              <a:rPr lang="en-VN" dirty="0"/>
              <a:t>.</a:t>
            </a:r>
          </a:p>
          <a:p>
            <a:pPr marL="285750" indent="-285750">
              <a:buFont typeface="Arial" panose="020B0604020202020204" pitchFamily="34" charset="0"/>
              <a:buChar char="•"/>
            </a:pPr>
            <a:r>
              <a:rPr lang="en-VN" dirty="0"/>
              <a:t>There are no outliers detected.</a:t>
            </a:r>
          </a:p>
        </p:txBody>
      </p:sp>
    </p:spTree>
    <p:extLst>
      <p:ext uri="{BB962C8B-B14F-4D97-AF65-F5344CB8AC3E}">
        <p14:creationId xmlns:p14="http://schemas.microsoft.com/office/powerpoint/2010/main" val="1494013797"/>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8B039B-066B-9AAA-64BB-8B7307005169}"/>
              </a:ext>
            </a:extLst>
          </p:cNvPr>
          <p:cNvSpPr/>
          <p:nvPr/>
        </p:nvSpPr>
        <p:spPr>
          <a:xfrm>
            <a:off x="0" y="130802"/>
            <a:ext cx="12192000" cy="707246"/>
          </a:xfrm>
          <a:prstGeom prst="rect">
            <a:avLst/>
          </a:prstGeom>
          <a:gradFill flip="none" rotWithShape="1">
            <a:gsLst>
              <a:gs pos="18000">
                <a:schemeClr val="tx2">
                  <a:lumMod val="75000"/>
                  <a:lumOff val="25000"/>
                </a:schemeClr>
              </a:gs>
              <a:gs pos="73000">
                <a:schemeClr val="bg1"/>
              </a:gs>
              <a:gs pos="83000">
                <a:schemeClr val="bg1"/>
              </a:gs>
              <a:gs pos="100000">
                <a:schemeClr val="bg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3D5B278-35A3-EC19-1308-89EF1DAAB72F}"/>
              </a:ext>
            </a:extLst>
          </p:cNvPr>
          <p:cNvSpPr>
            <a:spLocks noGrp="1"/>
          </p:cNvSpPr>
          <p:nvPr>
            <p:ph type="title"/>
          </p:nvPr>
        </p:nvSpPr>
        <p:spPr>
          <a:xfrm>
            <a:off x="0" y="592467"/>
            <a:ext cx="10515600" cy="1325563"/>
          </a:xfrm>
        </p:spPr>
        <p:txBody>
          <a:bodyPr>
            <a:normAutofit fontScale="90000"/>
          </a:bodyPr>
          <a:lstStyle/>
          <a:p>
            <a:pPr marL="571500" indent="-571500">
              <a:buFont typeface="Arial" panose="020B0604020202020204" pitchFamily="34" charset="0"/>
              <a:buChar char="•"/>
            </a:pPr>
            <a:r>
              <a:rPr lang="en-GB" b="1" dirty="0">
                <a:ln>
                  <a:solidFill>
                    <a:schemeClr val="accent1">
                      <a:alpha val="0"/>
                    </a:schemeClr>
                  </a:solidFill>
                </a:ln>
                <a:solidFill>
                  <a:schemeClr val="bg1"/>
                </a:solidFill>
                <a:latin typeface="Calibri" panose="020F0502020204030204" pitchFamily="34" charset="0"/>
                <a:cs typeface="Calibri" panose="020F0502020204030204" pitchFamily="34" charset="0"/>
              </a:rPr>
              <a:t>3</a:t>
            </a:r>
            <a:r>
              <a:rPr lang="en-KR" b="1">
                <a:ln>
                  <a:solidFill>
                    <a:schemeClr val="accent1">
                      <a:alpha val="0"/>
                    </a:schemeClr>
                  </a:solidFill>
                </a:ln>
                <a:solidFill>
                  <a:schemeClr val="bg1"/>
                </a:solidFill>
                <a:latin typeface="Calibri" panose="020F0502020204030204" pitchFamily="34" charset="0"/>
                <a:cs typeface="Calibri" panose="020F0502020204030204" pitchFamily="34" charset="0"/>
              </a:rPr>
              <a:t>. </a:t>
            </a:r>
            <a:r>
              <a:rPr lang="en-US" b="1" dirty="0">
                <a:ln>
                  <a:solidFill>
                    <a:schemeClr val="accent1">
                      <a:alpha val="0"/>
                    </a:schemeClr>
                  </a:solidFill>
                </a:ln>
                <a:solidFill>
                  <a:schemeClr val="bg1"/>
                </a:solidFill>
              </a:rPr>
              <a:t>Forecasting question &amp; evaluation criteria</a:t>
            </a:r>
            <a:br>
              <a:rPr lang="en-US" b="1" dirty="0">
                <a:ln>
                  <a:solidFill>
                    <a:schemeClr val="accent1">
                      <a:alpha val="0"/>
                    </a:schemeClr>
                  </a:solidFill>
                </a:ln>
              </a:rPr>
            </a:br>
            <a:br>
              <a:rPr lang="en-US" b="1" dirty="0">
                <a:ln>
                  <a:solidFill>
                    <a:schemeClr val="accent1">
                      <a:alpha val="0"/>
                    </a:schemeClr>
                  </a:solidFill>
                </a:ln>
                <a:solidFill>
                  <a:schemeClr val="bg1"/>
                </a:solidFill>
              </a:rPr>
            </a:br>
            <a:br>
              <a:rPr lang="en-US" b="1" dirty="0">
                <a:ln>
                  <a:solidFill>
                    <a:schemeClr val="accent1">
                      <a:alpha val="0"/>
                    </a:schemeClr>
                  </a:solidFill>
                </a:ln>
              </a:rPr>
            </a:br>
            <a:endParaRPr lang="en-KR" b="1" dirty="0">
              <a:ln>
                <a:solidFill>
                  <a:schemeClr val="accent1">
                    <a:alpha val="0"/>
                  </a:schemeClr>
                </a:solidFill>
              </a:ln>
              <a:solidFill>
                <a:schemeClr val="bg1"/>
              </a:solidFill>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EE6EFEAD-3CA3-05AD-E736-2ADD8B2D1F9D}"/>
              </a:ext>
            </a:extLst>
          </p:cNvPr>
          <p:cNvSpPr>
            <a:spLocks noGrp="1"/>
          </p:cNvSpPr>
          <p:nvPr>
            <p:ph type="sldNum" sz="quarter" idx="12"/>
          </p:nvPr>
        </p:nvSpPr>
        <p:spPr/>
        <p:txBody>
          <a:bodyPr/>
          <a:lstStyle/>
          <a:p>
            <a:fld id="{010A6A7A-E285-CC4E-85AE-A3A0BB7863FA}" type="slidenum">
              <a:rPr lang="en-KR" smtClean="0"/>
              <a:t>9</a:t>
            </a:fld>
            <a:endParaRPr lang="en-KR"/>
          </a:p>
        </p:txBody>
      </p:sp>
      <p:sp>
        <p:nvSpPr>
          <p:cNvPr id="5" name="TextBox 4">
            <a:extLst>
              <a:ext uri="{FF2B5EF4-FFF2-40B4-BE49-F238E27FC236}">
                <a16:creationId xmlns:a16="http://schemas.microsoft.com/office/drawing/2014/main" id="{598A80B8-9132-457A-136A-B4572A557709}"/>
              </a:ext>
            </a:extLst>
          </p:cNvPr>
          <p:cNvSpPr txBox="1"/>
          <p:nvPr/>
        </p:nvSpPr>
        <p:spPr>
          <a:xfrm>
            <a:off x="316524" y="1456365"/>
            <a:ext cx="5181599"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endParaRPr lang="en-US" dirty="0">
              <a:solidFill>
                <a:srgbClr val="000000"/>
              </a:solidFill>
              <a:effectLst/>
              <a:latin typeface="Times New Roman" panose="02020603050405020304" pitchFamily="18" charset="0"/>
            </a:endParaRPr>
          </a:p>
          <a:p>
            <a:pPr marL="285750" indent="-285750">
              <a:buFont typeface="Arial" panose="020B0604020202020204" pitchFamily="34" charset="0"/>
              <a:buChar char="•"/>
            </a:pPr>
            <a:endParaRPr lang="en-VN" dirty="0"/>
          </a:p>
        </p:txBody>
      </p:sp>
      <p:sp>
        <p:nvSpPr>
          <p:cNvPr id="7" name="TextBox 6">
            <a:extLst>
              <a:ext uri="{FF2B5EF4-FFF2-40B4-BE49-F238E27FC236}">
                <a16:creationId xmlns:a16="http://schemas.microsoft.com/office/drawing/2014/main" id="{767606F9-690C-6459-D147-23055CBBDCA1}"/>
              </a:ext>
            </a:extLst>
          </p:cNvPr>
          <p:cNvSpPr txBox="1"/>
          <p:nvPr/>
        </p:nvSpPr>
        <p:spPr>
          <a:xfrm>
            <a:off x="186985" y="1091267"/>
            <a:ext cx="11505611" cy="59093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VN" sz="2000" dirty="0"/>
              <a:t>The exploratory analysis suggests the time series has a seasonal and an underlying fluctuating trend.</a:t>
            </a:r>
          </a:p>
          <a:p>
            <a:pPr marL="285750" indent="-285750">
              <a:lnSpc>
                <a:spcPct val="150000"/>
              </a:lnSpc>
              <a:buFont typeface="Arial" panose="020B0604020202020204" pitchFamily="34" charset="0"/>
              <a:buChar char="•"/>
            </a:pPr>
            <a:r>
              <a:rPr lang="en-VN" sz="2000" dirty="0"/>
              <a:t>The level shifts every 5 years.</a:t>
            </a:r>
          </a:p>
          <a:p>
            <a:pPr marL="285750" indent="-285750">
              <a:lnSpc>
                <a:spcPct val="150000"/>
              </a:lnSpc>
              <a:buFont typeface="Arial" panose="020B0604020202020204" pitchFamily="34" charset="0"/>
              <a:buChar char="•"/>
            </a:pPr>
            <a:r>
              <a:rPr lang="en-VN" sz="2000" b="1" dirty="0"/>
              <a:t>Forecast question: </a:t>
            </a:r>
            <a:r>
              <a:rPr lang="en-VN" sz="2000" b="1" i="1" u="sng" dirty="0"/>
              <a:t>What are the projected birth records for the following 5 years?</a:t>
            </a:r>
          </a:p>
          <a:p>
            <a:pPr marL="285750" indent="-285750">
              <a:lnSpc>
                <a:spcPct val="150000"/>
              </a:lnSpc>
              <a:buFont typeface="Arial" panose="020B0604020202020204" pitchFamily="34" charset="0"/>
              <a:buChar char="•"/>
            </a:pPr>
            <a:r>
              <a:rPr lang="en-VN" sz="2000" b="1" dirty="0"/>
              <a:t>Application:</a:t>
            </a:r>
            <a:r>
              <a:rPr lang="en-VN" sz="2000" dirty="0"/>
              <a:t> The forecast can be used by the US government to rectify their policies in family support, maternal healthcare, education, etc.</a:t>
            </a:r>
          </a:p>
          <a:p>
            <a:pPr marL="285750" indent="-285750">
              <a:lnSpc>
                <a:spcPct val="150000"/>
              </a:lnSpc>
              <a:buFont typeface="Arial" panose="020B0604020202020204" pitchFamily="34" charset="0"/>
              <a:buChar char="•"/>
            </a:pPr>
            <a:r>
              <a:rPr lang="en-VN" sz="2000" b="1" dirty="0"/>
              <a:t>Forecast models:  </a:t>
            </a:r>
            <a:r>
              <a:rPr lang="en-VN" sz="2000" i="1" dirty="0"/>
              <a:t>(1) Na</a:t>
            </a:r>
            <a:r>
              <a:rPr lang="en-US" sz="2000" i="1" dirty="0" err="1"/>
              <a:t>ï</a:t>
            </a:r>
            <a:r>
              <a:rPr lang="en-VN" sz="2000" i="1" dirty="0"/>
              <a:t>ve (2) Mean (3) Simple Moving Average (MA) (4) Simple  Exponential Smoothing (SES) (5) Holt-Winters (6) ARIMA (7) Decomposition (8) Simple Linear Regression (SLR)</a:t>
            </a:r>
          </a:p>
          <a:p>
            <a:pPr marL="285750" indent="-285750">
              <a:lnSpc>
                <a:spcPct val="150000"/>
              </a:lnSpc>
              <a:buFont typeface="Arial" panose="020B0604020202020204" pitchFamily="34" charset="0"/>
              <a:buChar char="•"/>
            </a:pPr>
            <a:r>
              <a:rPr lang="en-VN" sz="2000" b="1" dirty="0"/>
              <a:t>Eva</a:t>
            </a:r>
            <a:r>
              <a:rPr lang="en-US" sz="2000" b="1" dirty="0"/>
              <a:t>l</a:t>
            </a:r>
            <a:r>
              <a:rPr lang="en-VN" sz="2000" b="1" dirty="0"/>
              <a:t>uation criteria: </a:t>
            </a:r>
            <a:r>
              <a:rPr lang="en-VN" sz="2000" b="1" i="1" u="sng" dirty="0"/>
              <a:t>(1) Mean Absolute Percentage Error (MAPE) (2) Residual validation</a:t>
            </a:r>
            <a:r>
              <a:rPr lang="en-VN" sz="2000" dirty="0"/>
              <a:t>. The estimated percentage deviation can help the US government plan their budget, resources, and facilities.</a:t>
            </a:r>
          </a:p>
          <a:p>
            <a:pPr marL="285750" indent="-285750">
              <a:lnSpc>
                <a:spcPct val="150000"/>
              </a:lnSpc>
              <a:buFont typeface="Arial" panose="020B0604020202020204" pitchFamily="34" charset="0"/>
              <a:buChar char="•"/>
            </a:pPr>
            <a:r>
              <a:rPr lang="en-VN" sz="2000" dirty="0"/>
              <a:t>The entire dataset will be used for forecasting since the time series does not change it</a:t>
            </a:r>
            <a:r>
              <a:rPr lang="en-US" sz="2000" dirty="0"/>
              <a:t>s</a:t>
            </a:r>
            <a:r>
              <a:rPr lang="en-VN" sz="2000" dirty="0"/>
              <a:t> patterns between 1985 and 2015.</a:t>
            </a:r>
          </a:p>
          <a:p>
            <a:pPr marL="285750" indent="-285750">
              <a:buFont typeface="Arial" panose="020B0604020202020204" pitchFamily="34" charset="0"/>
              <a:buChar char="•"/>
            </a:pPr>
            <a:endParaRPr lang="en-VN" dirty="0"/>
          </a:p>
        </p:txBody>
      </p:sp>
    </p:spTree>
    <p:extLst>
      <p:ext uri="{BB962C8B-B14F-4D97-AF65-F5344CB8AC3E}">
        <p14:creationId xmlns:p14="http://schemas.microsoft.com/office/powerpoint/2010/main" val="1629881106"/>
      </p:ext>
    </p:extLst>
  </p:cSld>
  <p:clrMapOvr>
    <a:masterClrMapping/>
  </p:clrMapOvr>
  <mc:AlternateContent xmlns:mc="http://schemas.openxmlformats.org/markup-compatibility/2006" xmlns:p14="http://schemas.microsoft.com/office/powerpoint/2010/main">
    <mc:Choice Requires="p14">
      <p:transition spd="slow" p14:dur="2000" advTm="44068"/>
    </mc:Choice>
    <mc:Fallback xmlns="">
      <p:transition spd="slow" advTm="4406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5185</TotalTime>
  <Words>1349</Words>
  <Application>Microsoft Macintosh PowerPoint</Application>
  <PresentationFormat>Widescreen</PresentationFormat>
  <Paragraphs>219</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Aptos Display</vt:lpstr>
      <vt:lpstr>Arial</vt:lpstr>
      <vt:lpstr>Calibri</vt:lpstr>
      <vt:lpstr>Times New Roman</vt:lpstr>
      <vt:lpstr>Office Theme</vt:lpstr>
      <vt:lpstr>Business Forecasting Project</vt:lpstr>
      <vt:lpstr>Index</vt:lpstr>
      <vt:lpstr>1. Introduction: US Birth data </vt:lpstr>
      <vt:lpstr>2. Exploratory Data Analysis  </vt:lpstr>
      <vt:lpstr>2. Exploratory Data Analysis  </vt:lpstr>
      <vt:lpstr>2. Exploratory Data Analysis  </vt:lpstr>
      <vt:lpstr>2. Exploratory Data Analysis  </vt:lpstr>
      <vt:lpstr>2. Exploratory Data Analysis  </vt:lpstr>
      <vt:lpstr>3. Forecasting question &amp; evaluation criteria   </vt:lpstr>
      <vt:lpstr>4. Forecasting models    </vt:lpstr>
      <vt:lpstr>4. Forecasting models    </vt:lpstr>
      <vt:lpstr>4. Forecasting models    </vt:lpstr>
      <vt:lpstr>4. Forecasting models    </vt:lpstr>
      <vt:lpstr>4. Forecasting models    </vt:lpstr>
      <vt:lpstr>4. Forecasting models    </vt:lpstr>
      <vt:lpstr>4. Forecasting models    </vt:lpstr>
      <vt:lpstr>4. Forecasting models    </vt:lpstr>
      <vt:lpstr>4. Forecasting models    </vt:lpstr>
      <vt:lpstr>4. Forecasting models    </vt:lpstr>
      <vt:lpstr>4. Forecasting models    </vt:lpstr>
      <vt:lpstr>4. Forecasting models    </vt:lpstr>
      <vt:lpstr>4. Forecasting models    </vt:lpstr>
      <vt:lpstr>4. Forecasting models    </vt:lpstr>
      <vt:lpstr>4. Forecasting models    </vt:lpstr>
      <vt:lpstr>4. Forecasting models    </vt:lpstr>
      <vt:lpstr>4. Summary    </vt:lpstr>
      <vt:lpstr>4. Summary    </vt:lpstr>
      <vt:lpstr>5.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Omni-Channel Supply Chains:  The Convergence of E-commerce and Retail</dc:title>
  <dc:creator>Se Hwan Park</dc:creator>
  <cp:lastModifiedBy>NHẬT MINH NGUYỄN ANH</cp:lastModifiedBy>
  <cp:revision>111</cp:revision>
  <dcterms:created xsi:type="dcterms:W3CDTF">2024-04-06T17:06:07Z</dcterms:created>
  <dcterms:modified xsi:type="dcterms:W3CDTF">2024-11-26T04:05:58Z</dcterms:modified>
</cp:coreProperties>
</file>